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60" r:id="rId3"/>
    <p:sldId id="378" r:id="rId5"/>
    <p:sldId id="423" r:id="rId6"/>
    <p:sldId id="387" r:id="rId7"/>
    <p:sldId id="435" r:id="rId8"/>
    <p:sldId id="385" r:id="rId9"/>
    <p:sldId id="340" r:id="rId10"/>
    <p:sldId id="357" r:id="rId11"/>
    <p:sldId id="342" r:id="rId12"/>
    <p:sldId id="452" r:id="rId13"/>
  </p:sldIdLst>
  <p:sldSz cx="9144000" cy="6858000" type="screen4x3"/>
  <p:notesSz cx="7102475" cy="10231755"/>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D85D"/>
    <a:srgbClr val="C0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63"/>
    <p:restoredTop sz="86469"/>
  </p:normalViewPr>
  <p:slideViewPr>
    <p:cSldViewPr showGuides="1">
      <p:cViewPr>
        <p:scale>
          <a:sx n="84" d="100"/>
          <a:sy n="84" d="100"/>
        </p:scale>
        <p:origin x="-1488" y="-72"/>
      </p:cViewPr>
      <p:guideLst>
        <p:guide orient="horz" pos="2114"/>
        <p:guide pos="2880"/>
      </p:guideLst>
    </p:cSldViewPr>
  </p:slideViewPr>
  <p:outlineViewPr>
    <p:cViewPr>
      <p:scale>
        <a:sx n="33" d="100"/>
        <a:sy n="33" d="100"/>
      </p:scale>
      <p:origin x="0" y="3762"/>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3076575" cy="511175"/>
          </a:xfrm>
          <a:prstGeom prst="rect">
            <a:avLst/>
          </a:prstGeom>
        </p:spPr>
        <p:txBody>
          <a:bodyPr vert="horz" lIns="96497" tIns="48248" rIns="96497" bIns="48248" rtlCol="0"/>
          <a:lstStyle>
            <a:lvl1pPr algn="l" eaLnBrk="1" hangingPunct="1">
              <a:defRPr sz="13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4024313" y="0"/>
            <a:ext cx="3076575" cy="511175"/>
          </a:xfrm>
          <a:prstGeom prst="rect">
            <a:avLst/>
          </a:prstGeom>
        </p:spPr>
        <p:txBody>
          <a:bodyPr vert="horz" lIns="96497" tIns="48248" rIns="96497" bIns="48248" rtlCol="0"/>
          <a:lstStyle>
            <a:lvl1pPr algn="r" eaLnBrk="1" hangingPunct="1">
              <a:defRPr sz="13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7DBBE60-3B4D-4E97-9F13-3A2E4FE752E1}" type="datetimeFigureOut">
              <a:rPr kumimoji="0" lang="zh-CN" altLang="en-US" sz="13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3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6497" tIns="48248" rIns="96497" bIns="48248"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711200" y="4860925"/>
            <a:ext cx="5680075" cy="4603750"/>
          </a:xfrm>
          <a:prstGeom prst="rect">
            <a:avLst/>
          </a:prstGeom>
        </p:spPr>
        <p:txBody>
          <a:bodyPr vert="horz" wrap="square" lIns="96497" tIns="48248" rIns="96497" bIns="48248" numCol="1" anchor="t" anchorCtr="0" compatLnSpc="1"/>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9718675"/>
            <a:ext cx="3076575" cy="511175"/>
          </a:xfrm>
          <a:prstGeom prst="rect">
            <a:avLst/>
          </a:prstGeom>
        </p:spPr>
        <p:txBody>
          <a:bodyPr vert="horz" lIns="96497" tIns="48248" rIns="96497" bIns="48248" rtlCol="0" anchor="b"/>
          <a:lstStyle>
            <a:lvl1pPr algn="l" eaLnBrk="1" hangingPunct="1">
              <a:defRPr sz="13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4024313" y="9718675"/>
            <a:ext cx="3076575" cy="511175"/>
          </a:xfrm>
          <a:prstGeom prst="rect">
            <a:avLst/>
          </a:prstGeom>
        </p:spPr>
        <p:txBody>
          <a:bodyPr vert="horz" wrap="square" lIns="96497" tIns="48248" rIns="96497" bIns="48248" numCol="1" anchor="b" anchorCtr="0" compatLnSpc="1"/>
          <a:p>
            <a:pPr lvl="0" algn="r" eaLnBrk="1" hangingPunct="1">
              <a:buNone/>
            </a:pPr>
            <a:fld id="{9A0DB2DC-4C9A-4742-B13C-FB6460FD3503}" type="slidenum">
              <a:rPr lang="zh-CN" altLang="en-US" sz="1300" dirty="0"/>
            </a:fld>
            <a:endParaRPr lang="zh-CN" altLang="en-US" sz="13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幻灯片图像占位符 1"/>
          <p:cNvSpPr>
            <a:spLocks noGrp="1" noRot="1" noChangeAspect="1" noTextEdit="1"/>
          </p:cNvSpPr>
          <p:nvPr>
            <p:ph type="sldImg"/>
          </p:nvPr>
        </p:nvSpPr>
        <p:spPr>
          <a:ln>
            <a:solidFill>
              <a:srgbClr val="000000">
                <a:alpha val="100000"/>
              </a:srgbClr>
            </a:solidFill>
            <a:miter lim="800000"/>
          </a:ln>
        </p:spPr>
      </p:sp>
      <p:sp>
        <p:nvSpPr>
          <p:cNvPr id="44035" name="备注占位符 2"/>
          <p:cNvSpPr>
            <a:spLocks noGrp="1"/>
          </p:cNvSpPr>
          <p:nvPr>
            <p:ph type="body" idx="1"/>
          </p:nvPr>
        </p:nvSpPr>
        <p:spPr>
          <a:noFill/>
          <a:ln>
            <a:noFill/>
          </a:ln>
        </p:spPr>
        <p:txBody>
          <a:bodyPr wrap="square" lIns="96497" tIns="48248" rIns="96497" bIns="48248" anchor="t" anchorCtr="0"/>
          <a:p>
            <a:pPr lvl="0"/>
            <a:endParaRPr lang="zh-CN" altLang="en-US" dirty="0"/>
          </a:p>
        </p:txBody>
      </p:sp>
      <p:sp>
        <p:nvSpPr>
          <p:cNvPr id="44036" name="灯片编号占位符 3"/>
          <p:cNvSpPr txBox="1">
            <a:spLocks noGrp="1"/>
          </p:cNvSpPr>
          <p:nvPr>
            <p:ph type="sldNum" sz="quarter"/>
          </p:nvPr>
        </p:nvSpPr>
        <p:spPr>
          <a:xfrm>
            <a:off x="4024313" y="9718675"/>
            <a:ext cx="3076575" cy="511175"/>
          </a:xfrm>
          <a:prstGeom prst="rect">
            <a:avLst/>
          </a:prstGeom>
          <a:noFill/>
          <a:ln w="9525">
            <a:noFill/>
          </a:ln>
        </p:spPr>
        <p:txBody>
          <a:bodyPr lIns="96497" tIns="48248" rIns="96497" bIns="48248" anchor="b" anchorCtr="0"/>
          <a:p>
            <a:pPr lvl="0" algn="r" eaLnBrk="1" hangingPunct="1"/>
            <a:fld id="{9A0DB2DC-4C9A-4742-B13C-FB6460FD3503}" type="slidenum">
              <a:rPr lang="zh-CN" altLang="en-US" sz="1300" dirty="0"/>
            </a:fld>
            <a:endParaRPr lang="zh-CN" altLang="en-US"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a:ln>
            <a:solidFill>
              <a:srgbClr val="000000">
                <a:alpha val="100000"/>
              </a:srgbClr>
            </a:solidFill>
            <a:miter lim="800000"/>
          </a:ln>
        </p:spPr>
      </p:sp>
      <p:sp>
        <p:nvSpPr>
          <p:cNvPr id="45059" name="备注占位符 2"/>
          <p:cNvSpPr>
            <a:spLocks noGrp="1"/>
          </p:cNvSpPr>
          <p:nvPr>
            <p:ph type="body" idx="1"/>
          </p:nvPr>
        </p:nvSpPr>
        <p:spPr>
          <a:noFill/>
          <a:ln>
            <a:noFill/>
          </a:ln>
        </p:spPr>
        <p:txBody>
          <a:bodyPr wrap="square" lIns="96497" tIns="48248" rIns="96497" bIns="48248" anchor="t" anchorCtr="0"/>
          <a:p>
            <a:pPr lvl="0"/>
            <a:endParaRPr lang="zh-CN" altLang="en-US" dirty="0"/>
          </a:p>
        </p:txBody>
      </p:sp>
      <p:sp>
        <p:nvSpPr>
          <p:cNvPr id="45060" name="灯片编号占位符 3"/>
          <p:cNvSpPr txBox="1">
            <a:spLocks noGrp="1"/>
          </p:cNvSpPr>
          <p:nvPr>
            <p:ph type="sldNum" sz="quarter"/>
          </p:nvPr>
        </p:nvSpPr>
        <p:spPr>
          <a:xfrm>
            <a:off x="4024313" y="9718675"/>
            <a:ext cx="3076575" cy="511175"/>
          </a:xfrm>
          <a:prstGeom prst="rect">
            <a:avLst/>
          </a:prstGeom>
          <a:noFill/>
          <a:ln w="9525">
            <a:noFill/>
          </a:ln>
        </p:spPr>
        <p:txBody>
          <a:bodyPr lIns="96497" tIns="48248" rIns="96497" bIns="48248" anchor="b" anchorCtr="0"/>
          <a:p>
            <a:pPr lvl="0" algn="r" eaLnBrk="1" hangingPunct="1"/>
            <a:fld id="{9A0DB2DC-4C9A-4742-B13C-FB6460FD3503}" type="slidenum">
              <a:rPr lang="zh-CN" altLang="en-US" sz="1300" dirty="0"/>
            </a:fld>
            <a:endParaRPr lang="zh-CN" altLang="en-US"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幻灯片图像占位符 1"/>
          <p:cNvSpPr>
            <a:spLocks noGrp="1" noRot="1" noChangeAspect="1" noTextEdit="1"/>
          </p:cNvSpPr>
          <p:nvPr>
            <p:ph type="sldImg"/>
          </p:nvPr>
        </p:nvSpPr>
        <p:spPr>
          <a:ln>
            <a:solidFill>
              <a:srgbClr val="000000">
                <a:alpha val="100000"/>
              </a:srgbClr>
            </a:solidFill>
            <a:miter lim="800000"/>
          </a:ln>
        </p:spPr>
      </p:sp>
      <p:sp>
        <p:nvSpPr>
          <p:cNvPr id="46083" name="备注占位符 2"/>
          <p:cNvSpPr>
            <a:spLocks noGrp="1"/>
          </p:cNvSpPr>
          <p:nvPr>
            <p:ph type="body" idx="1"/>
          </p:nvPr>
        </p:nvSpPr>
        <p:spPr>
          <a:noFill/>
          <a:ln>
            <a:noFill/>
          </a:ln>
        </p:spPr>
        <p:txBody>
          <a:bodyPr wrap="square" lIns="96497" tIns="48248" rIns="96497" bIns="48248" anchor="t" anchorCtr="0"/>
          <a:p>
            <a:pPr lvl="0"/>
            <a:endParaRPr lang="zh-CN" altLang="en-US" dirty="0"/>
          </a:p>
        </p:txBody>
      </p:sp>
      <p:sp>
        <p:nvSpPr>
          <p:cNvPr id="46084" name="灯片编号占位符 3"/>
          <p:cNvSpPr txBox="1">
            <a:spLocks noGrp="1"/>
          </p:cNvSpPr>
          <p:nvPr>
            <p:ph type="sldNum" sz="quarter"/>
          </p:nvPr>
        </p:nvSpPr>
        <p:spPr>
          <a:xfrm>
            <a:off x="4024313" y="9718675"/>
            <a:ext cx="3076575" cy="511175"/>
          </a:xfrm>
          <a:prstGeom prst="rect">
            <a:avLst/>
          </a:prstGeom>
          <a:noFill/>
          <a:ln w="9525">
            <a:noFill/>
          </a:ln>
        </p:spPr>
        <p:txBody>
          <a:bodyPr lIns="96497" tIns="48248" rIns="96497" bIns="48248" anchor="b" anchorCtr="0"/>
          <a:p>
            <a:pPr lvl="0" algn="r" eaLnBrk="1" hangingPunct="1"/>
            <a:fld id="{9A0DB2DC-4C9A-4742-B13C-FB6460FD3503}" type="slidenum">
              <a:rPr lang="zh-CN" altLang="en-US" sz="1300" dirty="0"/>
            </a:fld>
            <a:endParaRPr lang="zh-CN" altLang="en-US" sz="1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ltLang="zh-CN"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ltLang="zh-CN" smtClean="0"/>
              <a:t>Click to edit Master subtitle style</a:t>
            </a:r>
            <a:endParaRPr lang="en-US"/>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3423A45C-41F6-48E4-B7B0-7E554A91FCBD}" type="datetimeFigureOut">
              <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3423A45C-41F6-48E4-B7B0-7E554A91FCBD}" type="datetimeFigureOut">
              <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3423A45C-41F6-48E4-B7B0-7E554A91FCBD}" type="datetimeFigureOut">
              <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3423A45C-41F6-48E4-B7B0-7E554A91FCBD}" type="datetimeFigureOut">
              <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ltLang="zh-CN" smtClean="0"/>
              <a:t>Click to edit Master text styles</a:t>
            </a:r>
            <a:endParaRPr lang="en-US" altLang="zh-CN" smtClean="0"/>
          </a:p>
        </p:txBody>
      </p:sp>
      <p:sp>
        <p:nvSpPr>
          <p:cNvPr id="7" name="Date Placeholder 3"/>
          <p:cNvSpPr>
            <a:spLocks noGrp="1"/>
          </p:cNvSpPr>
          <p:nvPr>
            <p:ph type="dt" sz="half" idx="2"/>
          </p:nvPr>
        </p:nvSpPr>
        <p:spPr>
          <a:xfrm>
            <a:off x="457200" y="6416675"/>
            <a:ext cx="2133600" cy="3651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5BF7ABE-4B2E-4E8F-8EDF-F7229F2F8B59}" type="datetimeFigureOut">
              <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p:cNvSpPr>
          <p:nvPr>
            <p:ph type="ftr" sz="quarter" idx="3"/>
          </p:nvPr>
        </p:nvSpPr>
        <p:spPr>
          <a:xfrm>
            <a:off x="3124200" y="6416675"/>
            <a:ext cx="2895600" cy="365125"/>
          </a:xfrm>
          <a:prstGeom prst="rect">
            <a:avLst/>
          </a:prstGeom>
        </p:spPr>
        <p:txBody>
          <a:bodyPr vert="horz" anchor="b"/>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p:cNvSpPr>
          <p:nvPr>
            <p:ph type="sldNum" sz="quarter" idx="4"/>
          </p:nvPr>
        </p:nvSpPr>
        <p:spPr>
          <a:xfrm>
            <a:off x="7924800" y="6416675"/>
            <a:ext cx="762000" cy="365125"/>
          </a:xfrm>
          <a:prstGeom prst="rect">
            <a:avLst/>
          </a:prstGeom>
        </p:spPr>
        <p:txBody>
          <a:bodyPr vert="horz" lIns="0" rIns="0" anchor="b"/>
          <a:p>
            <a:pPr algn="r" eaLnBrk="1" hangingPunct="1">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3423A45C-41F6-48E4-B7B0-7E554A91FCBD}" type="datetimeFigureOut">
              <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ltLang="zh-CN" smtClean="0"/>
              <a:t>Click to edit Master text styles</a:t>
            </a:r>
            <a:endParaRPr lang="en-US" altLang="zh-CN" smtClean="0"/>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ltLang="zh-CN" smtClean="0"/>
              <a:t>Click to edit Master text styles</a:t>
            </a:r>
            <a:endParaRPr lang="en-US" altLang="zh-CN" smtClean="0"/>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3423A45C-41F6-48E4-B7B0-7E554A91FCBD}" type="datetimeFigureOut">
              <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3423A45C-41F6-48E4-B7B0-7E554A91FCBD}" type="datetimeFigureOut">
              <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3423A45C-41F6-48E4-B7B0-7E554A91FCBD}" type="datetimeFigureOut">
              <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ltLang="zh-CN"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ltLang="zh-CN" smtClean="0"/>
              <a:t>Click to edit Master text styles</a:t>
            </a:r>
            <a:endParaRPr lang="en-US" altLang="zh-CN" smtClean="0"/>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3423A45C-41F6-48E4-B7B0-7E554A91FCBD}" type="datetimeFigureOut">
              <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normAutofit/>
          </a:bodyPr>
          <a:lstStyle>
            <a:lvl1pPr indent="0">
              <a:buNone/>
              <a:defRPr sz="3200"/>
            </a:lvl1pPr>
          </a:lstStyle>
          <a:p>
            <a:pPr marL="548005" marR="0" lvl="0" indent="0" algn="l"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en-US" altLang="zh-CN" sz="3200" b="0" i="0" u="none" strike="noStrike" kern="1200" cap="none" spc="0" normalizeH="0" baseline="0" noProof="0" smtClean="0">
                <a:ln>
                  <a:noFill/>
                </a:ln>
                <a:solidFill>
                  <a:schemeClr val="lt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ltLang="zh-CN" smtClean="0"/>
              <a:t>Click to edit Master text styles</a:t>
            </a:r>
            <a:endParaRPr lang="en-US" altLang="zh-CN"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3423A45C-41F6-48E4-B7B0-7E554A91FCBD}" type="datetimeFigureOut">
              <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ltLang="zh-CN" smtClean="0"/>
              <a:t>Click to edit Master title style</a:t>
            </a:r>
            <a:endParaRPr lang="en-US"/>
          </a:p>
        </p:txBody>
      </p:sp>
      <p:sp>
        <p:nvSpPr>
          <p:cNvPr id="1027" name="Text Placeholder 12"/>
          <p:cNvSpPr>
            <a:spLocks noGrp="1"/>
          </p:cNvSpPr>
          <p:nvPr>
            <p:ph type="body" idx="1"/>
          </p:nvPr>
        </p:nvSpPr>
        <p:spPr>
          <a:xfrm>
            <a:off x="457200" y="1600200"/>
            <a:ext cx="8229600" cy="4708525"/>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423A45C-41F6-48E4-B7B0-7E554A91FCBD}" type="datetimeFigureOut">
              <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hade val="50000"/>
                </a:schemeClr>
              </a:solidFill>
              <a:effectLst/>
              <a:uLnTx/>
              <a:uFillTx/>
              <a:latin typeface="Arial" panose="020B0604020202020204" pitchFamily="34" charset="0"/>
              <a:ea typeface="宋体" panose="02010600030101010101" pitchFamily="2" charset="-122"/>
              <a:cs typeface="+mn-cs"/>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a:defRPr sz="1200">
                <a:solidFill>
                  <a:srgbClr val="BCBCBC"/>
                </a:solidFill>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anose="020B0602030504020204"/>
          <a:ea typeface="黑体" panose="02010609060101010101" pitchFamily="49" charset="-122"/>
        </a:defRPr>
      </a:lvl2pPr>
      <a:lvl3pPr algn="ctr" rtl="0" eaLnBrk="0" fontAlgn="base" hangingPunct="0">
        <a:spcBef>
          <a:spcPct val="0"/>
        </a:spcBef>
        <a:spcAft>
          <a:spcPct val="0"/>
        </a:spcAft>
        <a:defRPr sz="4100" b="1">
          <a:solidFill>
            <a:schemeClr val="tx1"/>
          </a:solidFill>
          <a:latin typeface="Lucida Sans" panose="020B0602030504020204"/>
          <a:ea typeface="黑体" panose="02010609060101010101" pitchFamily="49" charset="-122"/>
        </a:defRPr>
      </a:lvl3pPr>
      <a:lvl4pPr algn="ctr" rtl="0" eaLnBrk="0" fontAlgn="base" hangingPunct="0">
        <a:spcBef>
          <a:spcPct val="0"/>
        </a:spcBef>
        <a:spcAft>
          <a:spcPct val="0"/>
        </a:spcAft>
        <a:defRPr sz="4100" b="1">
          <a:solidFill>
            <a:schemeClr val="tx1"/>
          </a:solidFill>
          <a:latin typeface="Lucida Sans" panose="020B0602030504020204"/>
          <a:ea typeface="黑体" panose="02010609060101010101" pitchFamily="49" charset="-122"/>
        </a:defRPr>
      </a:lvl4pPr>
      <a:lvl5pPr algn="ctr" rtl="0" eaLnBrk="0" fontAlgn="base" hangingPunct="0">
        <a:spcBef>
          <a:spcPct val="0"/>
        </a:spcBef>
        <a:spcAft>
          <a:spcPct val="0"/>
        </a:spcAft>
        <a:defRPr sz="4100" b="1">
          <a:solidFill>
            <a:schemeClr val="tx1"/>
          </a:solidFill>
          <a:latin typeface="Lucida Sans" panose="020B0602030504020204"/>
          <a:ea typeface="黑体" panose="02010609060101010101" pitchFamily="49" charset="-122"/>
        </a:defRPr>
      </a:lvl5pPr>
      <a:lvl6pPr marL="457200" algn="ctr" rtl="0" fontAlgn="base">
        <a:spcBef>
          <a:spcPct val="0"/>
        </a:spcBef>
        <a:spcAft>
          <a:spcPct val="0"/>
        </a:spcAft>
        <a:defRPr sz="4100" b="1">
          <a:solidFill>
            <a:schemeClr val="tx1"/>
          </a:solidFill>
          <a:latin typeface="Lucida Sans" panose="020B0602030504020204"/>
          <a:ea typeface="黑体" panose="02010609060101010101" pitchFamily="49" charset="-122"/>
        </a:defRPr>
      </a:lvl6pPr>
      <a:lvl7pPr marL="914400" algn="ctr" rtl="0" fontAlgn="base">
        <a:spcBef>
          <a:spcPct val="0"/>
        </a:spcBef>
        <a:spcAft>
          <a:spcPct val="0"/>
        </a:spcAft>
        <a:defRPr sz="4100" b="1">
          <a:solidFill>
            <a:schemeClr val="tx1"/>
          </a:solidFill>
          <a:latin typeface="Lucida Sans" panose="020B0602030504020204"/>
          <a:ea typeface="黑体" panose="02010609060101010101" pitchFamily="49" charset="-122"/>
        </a:defRPr>
      </a:lvl7pPr>
      <a:lvl8pPr marL="1371600" algn="ctr" rtl="0" fontAlgn="base">
        <a:spcBef>
          <a:spcPct val="0"/>
        </a:spcBef>
        <a:spcAft>
          <a:spcPct val="0"/>
        </a:spcAft>
        <a:defRPr sz="4100" b="1">
          <a:solidFill>
            <a:schemeClr val="tx1"/>
          </a:solidFill>
          <a:latin typeface="Lucida Sans" panose="020B0602030504020204"/>
          <a:ea typeface="黑体" panose="02010609060101010101" pitchFamily="49" charset="-122"/>
        </a:defRPr>
      </a:lvl8pPr>
      <a:lvl9pPr marL="1828800" algn="ctr" rtl="0" fontAlgn="base">
        <a:spcBef>
          <a:spcPct val="0"/>
        </a:spcBef>
        <a:spcAft>
          <a:spcPct val="0"/>
        </a:spcAft>
        <a:defRPr sz="4100" b="1">
          <a:solidFill>
            <a:schemeClr val="tx1"/>
          </a:solidFill>
          <a:latin typeface="Lucida Sans" panose="020B0602030504020204"/>
          <a:ea typeface="黑体" panose="02010609060101010101" pitchFamily="49" charset="-122"/>
        </a:defRPr>
      </a:lvl9pPr>
    </p:titleStyle>
    <p:bodyStyle>
      <a:lvl1pPr marL="548005" indent="-411480"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680"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880"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955" indent="-182880"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slideLayout" Target="../slideLayouts/slideLayout1.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useBgFill="1">
        <p:nvSpPr>
          <p:cNvPr id="3075" name="副标题 2"/>
          <p:cNvSpPr txBox="1"/>
          <p:nvPr/>
        </p:nvSpPr>
        <p:spPr>
          <a:xfrm>
            <a:off x="793750" y="2738120"/>
            <a:ext cx="7515225" cy="3512185"/>
          </a:xfrm>
          <a:prstGeom prst="rect">
            <a:avLst/>
          </a:prstGeom>
          <a:ln w="9525">
            <a:noFill/>
          </a:ln>
        </p:spPr>
        <p:txBody>
          <a:bodyPr/>
          <a:p>
            <a:pPr marL="342900" indent="-342900" eaLnBrk="1" hangingPunct="1">
              <a:lnSpc>
                <a:spcPct val="80000"/>
              </a:lnSpc>
              <a:spcBef>
                <a:spcPct val="20000"/>
              </a:spcBef>
              <a:buClr>
                <a:schemeClr val="tx2"/>
              </a:buClr>
              <a:buSzPct val="50000"/>
            </a:pPr>
            <a:r>
              <a:rPr lang="zh-CN" altLang="en-US" sz="2400" b="1" dirty="0">
                <a:latin typeface="Book Antiqua" panose="02040602050305030304" pitchFamily="18" charset="0"/>
                <a:cs typeface="Arial" panose="020B0604020202020204" pitchFamily="34" charset="0"/>
              </a:rPr>
              <a:t>               </a:t>
            </a:r>
            <a:r>
              <a:rPr lang="zh-CN" altLang="en-US" sz="2400" b="1" dirty="0">
                <a:latin typeface="宋体" panose="02010600030101010101" pitchFamily="2" charset="-122"/>
                <a:cs typeface="Arial" panose="020B0604020202020204" pitchFamily="34" charset="0"/>
              </a:rPr>
              <a:t>刹车片专业生产商</a:t>
            </a:r>
            <a:endParaRPr lang="en-US" altLang="zh-CN" sz="2400" b="1" dirty="0">
              <a:latin typeface="宋体" panose="02010600030101010101" pitchFamily="2" charset="-122"/>
              <a:cs typeface="Arial" panose="020B0604020202020204" pitchFamily="34" charset="0"/>
            </a:endParaRPr>
          </a:p>
          <a:p>
            <a:pPr marL="342900" indent="-342900" eaLnBrk="1" hangingPunct="1">
              <a:lnSpc>
                <a:spcPct val="80000"/>
              </a:lnSpc>
              <a:spcBef>
                <a:spcPct val="20000"/>
              </a:spcBef>
              <a:buClr>
                <a:schemeClr val="tx2"/>
              </a:buClr>
              <a:buSzPct val="50000"/>
            </a:pPr>
            <a:r>
              <a:rPr lang="en-US" altLang="zh-CN" sz="2400" b="1" dirty="0">
                <a:latin typeface="Book Antiqua" panose="02040602050305030304" pitchFamily="18" charset="0"/>
                <a:cs typeface="Arial" panose="020B0604020202020204" pitchFamily="34" charset="0"/>
              </a:rPr>
              <a:t>    A Professional Manufacturer of Brake Pads</a:t>
            </a:r>
            <a:endParaRPr lang="en-US" altLang="zh-CN" sz="2400" b="1" dirty="0">
              <a:latin typeface="Book Antiqua" panose="02040602050305030304" pitchFamily="18" charset="0"/>
              <a:cs typeface="Arial" panose="020B0604020202020204" pitchFamily="34" charset="0"/>
            </a:endParaRPr>
          </a:p>
          <a:p>
            <a:pPr marL="342900" indent="-342900" eaLnBrk="1" hangingPunct="1">
              <a:lnSpc>
                <a:spcPct val="80000"/>
              </a:lnSpc>
              <a:spcBef>
                <a:spcPct val="20000"/>
              </a:spcBef>
              <a:buClr>
                <a:schemeClr val="tx2"/>
              </a:buClr>
              <a:buSzPct val="50000"/>
              <a:buFont typeface="Wingdings 2" panose="05020102010507070707" pitchFamily="18" charset="2"/>
              <a:buChar char="ß"/>
            </a:pPr>
            <a:endParaRPr lang="en-US" altLang="zh-CN" sz="2400" b="1" dirty="0">
              <a:latin typeface="Arial" panose="020B0604020202020204" pitchFamily="34" charset="0"/>
              <a:cs typeface="Arial" panose="020B0604020202020204" pitchFamily="34" charset="0"/>
            </a:endParaRPr>
          </a:p>
          <a:p>
            <a:pPr marL="342900" indent="-342900" eaLnBrk="1" hangingPunct="1">
              <a:lnSpc>
                <a:spcPct val="80000"/>
              </a:lnSpc>
              <a:spcBef>
                <a:spcPct val="20000"/>
              </a:spcBef>
              <a:buClr>
                <a:schemeClr val="tx2"/>
              </a:buClr>
              <a:buSzPct val="50000"/>
              <a:buFont typeface="Wingdings 2" panose="05020102010507070707" pitchFamily="18" charset="2"/>
              <a:buChar char="ß"/>
            </a:pPr>
            <a:r>
              <a:rPr lang="en-US" altLang="zh-CN" sz="2400" b="1" dirty="0">
                <a:latin typeface="Arial" panose="020B0604020202020204" pitchFamily="34" charset="0"/>
                <a:cs typeface="Arial" panose="020B0604020202020204" pitchFamily="34" charset="0"/>
              </a:rPr>
              <a:t>                                      </a:t>
            </a:r>
            <a:r>
              <a:rPr lang="en-US" altLang="zh-CN" sz="1800" b="1" dirty="0">
                <a:solidFill>
                  <a:schemeClr val="tx1"/>
                </a:solidFill>
                <a:uFillTx/>
                <a:latin typeface="Arial" panose="020B0604020202020204" pitchFamily="34" charset="0"/>
                <a:cs typeface="Arial" panose="020B0604020202020204" pitchFamily="34" charset="0"/>
              </a:rPr>
              <a:t> </a:t>
            </a:r>
            <a:endParaRPr lang="en-US" altLang="zh-CN" sz="1800" b="1" dirty="0">
              <a:solidFill>
                <a:schemeClr val="tx1"/>
              </a:solidFill>
              <a:uFillTx/>
              <a:latin typeface="Arial" panose="020B0604020202020204" pitchFamily="34" charset="0"/>
              <a:cs typeface="Arial" panose="020B0604020202020204" pitchFamily="34" charset="0"/>
            </a:endParaRPr>
          </a:p>
          <a:p>
            <a:pPr marL="342900" indent="-342900" eaLnBrk="1" hangingPunct="1">
              <a:lnSpc>
                <a:spcPct val="80000"/>
              </a:lnSpc>
              <a:spcBef>
                <a:spcPct val="20000"/>
              </a:spcBef>
              <a:buClr>
                <a:schemeClr val="tx2"/>
              </a:buClr>
              <a:buSzPct val="50000"/>
              <a:buFont typeface="Wingdings 2" panose="05020102010507070707" pitchFamily="18" charset="2"/>
              <a:buChar char="ß"/>
            </a:pPr>
            <a:endParaRPr lang="en-US" altLang="zh-CN" sz="1800" b="1" dirty="0">
              <a:solidFill>
                <a:schemeClr val="tx1"/>
              </a:solidFill>
              <a:uFillTx/>
              <a:latin typeface="Arial" panose="020B0604020202020204" pitchFamily="34" charset="0"/>
              <a:cs typeface="Arial" panose="020B0604020202020204" pitchFamily="34" charset="0"/>
            </a:endParaRPr>
          </a:p>
          <a:p>
            <a:pPr marL="342900" indent="-342900" eaLnBrk="1" hangingPunct="1">
              <a:lnSpc>
                <a:spcPct val="80000"/>
              </a:lnSpc>
              <a:spcBef>
                <a:spcPct val="20000"/>
              </a:spcBef>
              <a:buClr>
                <a:schemeClr val="tx2"/>
              </a:buClr>
              <a:buSzPct val="50000"/>
              <a:buFont typeface="Wingdings 2" panose="05020102010507070707" pitchFamily="18" charset="2"/>
              <a:buChar char="ß"/>
            </a:pPr>
            <a:endParaRPr lang="en-US" altLang="zh-CN" sz="1800" b="1" dirty="0">
              <a:solidFill>
                <a:schemeClr val="tx1"/>
              </a:solidFill>
              <a:uFillTx/>
              <a:latin typeface="Arial" panose="020B0604020202020204" pitchFamily="34" charset="0"/>
              <a:cs typeface="Arial" panose="020B0604020202020204" pitchFamily="34" charset="0"/>
            </a:endParaRPr>
          </a:p>
          <a:p>
            <a:pPr marL="342900" indent="-342900" eaLnBrk="1" hangingPunct="1">
              <a:lnSpc>
                <a:spcPct val="80000"/>
              </a:lnSpc>
              <a:spcBef>
                <a:spcPct val="20000"/>
              </a:spcBef>
              <a:buClr>
                <a:schemeClr val="tx2"/>
              </a:buClr>
              <a:buSzPct val="50000"/>
              <a:buFont typeface="Wingdings 2" panose="05020102010507070707" pitchFamily="18" charset="2"/>
              <a:buChar char="ß"/>
            </a:pPr>
            <a:r>
              <a:rPr lang="en-US" altLang="zh-CN" sz="1800" b="1" dirty="0">
                <a:solidFill>
                  <a:schemeClr val="tx1"/>
                </a:solidFill>
                <a:uFillTx/>
                <a:latin typeface="Arial" panose="020B0604020202020204" pitchFamily="34" charset="0"/>
                <a:cs typeface="Arial" panose="020B0604020202020204" pitchFamily="34" charset="0"/>
              </a:rPr>
              <a:t>                                                     Business Contact: Yin Xianzheng</a:t>
            </a:r>
            <a:endParaRPr lang="en-US" altLang="zh-CN" sz="2400" b="1" dirty="0">
              <a:latin typeface="Arial" panose="020B0604020202020204" pitchFamily="34" charset="0"/>
              <a:cs typeface="Arial" panose="020B0604020202020204" pitchFamily="34" charset="0"/>
            </a:endParaRPr>
          </a:p>
          <a:p>
            <a:pPr marL="342900" indent="-342900" eaLnBrk="1" hangingPunct="1">
              <a:lnSpc>
                <a:spcPct val="80000"/>
              </a:lnSpc>
              <a:spcBef>
                <a:spcPct val="20000"/>
              </a:spcBef>
              <a:buClr>
                <a:schemeClr val="tx2"/>
              </a:buClr>
              <a:buSzPct val="50000"/>
              <a:buFont typeface="Wingdings 2" panose="05020102010507070707" pitchFamily="18" charset="2"/>
              <a:buChar char="ß"/>
            </a:pPr>
            <a:r>
              <a:rPr lang="en-US" altLang="zh-CN" b="1" dirty="0">
                <a:latin typeface="Book Antiqua" panose="02040602050305030304" pitchFamily="18" charset="0"/>
                <a:cs typeface="Arial" panose="020B0604020202020204" pitchFamily="34" charset="0"/>
              </a:rPr>
              <a:t>                                                          </a:t>
            </a:r>
            <a:r>
              <a:rPr lang="zh-CN" altLang="en-US" b="1" dirty="0">
                <a:latin typeface="Book Antiqua" panose="02040602050305030304" pitchFamily="18" charset="0"/>
                <a:cs typeface="Arial" panose="020B0604020202020204" pitchFamily="34" charset="0"/>
              </a:rPr>
              <a:t>电话</a:t>
            </a:r>
            <a:r>
              <a:rPr lang="en-US" altLang="zh-CN" b="1" dirty="0">
                <a:latin typeface="Book Antiqua" panose="02040602050305030304" pitchFamily="18" charset="0"/>
                <a:cs typeface="Arial" panose="020B0604020202020204" pitchFamily="34" charset="0"/>
              </a:rPr>
              <a:t>/TEL:130 7078 0106</a:t>
            </a:r>
            <a:endParaRPr lang="en-US" altLang="zh-CN" b="1" dirty="0">
              <a:latin typeface="Book Antiqua" panose="02040602050305030304" pitchFamily="18" charset="0"/>
              <a:cs typeface="Arial" panose="020B0604020202020204" pitchFamily="34" charset="0"/>
            </a:endParaRPr>
          </a:p>
          <a:p>
            <a:pPr marL="342900" indent="-342900" eaLnBrk="1" hangingPunct="1">
              <a:lnSpc>
                <a:spcPct val="80000"/>
              </a:lnSpc>
              <a:spcBef>
                <a:spcPct val="20000"/>
              </a:spcBef>
              <a:buClr>
                <a:schemeClr val="tx2"/>
              </a:buClr>
              <a:buSzPct val="50000"/>
              <a:buFont typeface="Wingdings 2" panose="05020102010507070707" pitchFamily="18" charset="2"/>
              <a:buChar char="ß"/>
            </a:pPr>
            <a:r>
              <a:rPr lang="en-US" altLang="zh-CN" b="1" dirty="0">
                <a:latin typeface="Book Antiqua" panose="02040602050305030304" pitchFamily="18" charset="0"/>
                <a:cs typeface="Arial" panose="020B0604020202020204" pitchFamily="34" charset="0"/>
              </a:rPr>
              <a:t>                                                        E-mail:xianghe1234562024@126.com</a:t>
            </a:r>
            <a:endParaRPr lang="en-US" altLang="zh-CN" b="1" dirty="0">
              <a:latin typeface="Book Antiqua" panose="02040602050305030304" pitchFamily="18" charset="0"/>
              <a:cs typeface="Arial" panose="020B0604020202020204" pitchFamily="34" charset="0"/>
            </a:endParaRPr>
          </a:p>
          <a:p>
            <a:pPr marL="342900" indent="-342900" algn="r" eaLnBrk="1" hangingPunct="1"/>
            <a:endParaRPr lang="en-US" altLang="zh-CN" b="1" dirty="0">
              <a:solidFill>
                <a:srgbClr val="0066FF"/>
              </a:solidFill>
              <a:latin typeface="Arial" panose="020B0604020202020204" pitchFamily="34" charset="0"/>
              <a:ea typeface="宋体" panose="02010600030101010101" pitchFamily="2" charset="-122"/>
            </a:endParaRPr>
          </a:p>
          <a:p>
            <a:pPr marL="342900" indent="-342900" algn="r" eaLnBrk="1" hangingPunct="1"/>
            <a:endParaRPr lang="en-US" altLang="zh-CN" b="1" dirty="0">
              <a:latin typeface="Book Antiqua" panose="02040602050305030304" pitchFamily="18" charset="0"/>
              <a:cs typeface="Arial" panose="020B0604020202020204" pitchFamily="34" charset="0"/>
            </a:endParaRPr>
          </a:p>
          <a:p>
            <a:pPr marL="342900" indent="-342900" eaLnBrk="1" hangingPunct="1">
              <a:lnSpc>
                <a:spcPct val="80000"/>
              </a:lnSpc>
              <a:spcBef>
                <a:spcPct val="20000"/>
              </a:spcBef>
              <a:buClr>
                <a:schemeClr val="tx2"/>
              </a:buClr>
              <a:buSzPct val="50000"/>
            </a:pPr>
            <a:r>
              <a:rPr lang="en-US" altLang="zh-CN" sz="2400" b="1" dirty="0">
                <a:latin typeface="Arial" panose="020B0604020202020204" pitchFamily="34" charset="0"/>
                <a:cs typeface="Arial" panose="020B0604020202020204" pitchFamily="34" charset="0"/>
              </a:rPr>
              <a:t>                                                    </a:t>
            </a:r>
            <a:endParaRPr lang="en-US" altLang="zh-CN" sz="2400" b="1" dirty="0">
              <a:latin typeface="Arial" panose="020B0604020202020204" pitchFamily="34" charset="0"/>
              <a:cs typeface="Arial" panose="020B0604020202020204" pitchFamily="34" charset="0"/>
            </a:endParaRPr>
          </a:p>
          <a:p>
            <a:pPr marL="342900" indent="-342900" eaLnBrk="1" hangingPunct="1">
              <a:lnSpc>
                <a:spcPct val="80000"/>
              </a:lnSpc>
              <a:spcBef>
                <a:spcPct val="20000"/>
              </a:spcBef>
              <a:buClr>
                <a:schemeClr val="tx2"/>
              </a:buClr>
              <a:buSzPct val="50000"/>
              <a:buFont typeface="Wingdings 2" panose="05020102010507070707" pitchFamily="18" charset="2"/>
              <a:buChar char="ß"/>
            </a:pPr>
            <a:endParaRPr lang="en-US" altLang="zh-CN" sz="2400" b="1" dirty="0">
              <a:latin typeface="Arial" panose="020B0604020202020204" pitchFamily="34" charset="0"/>
              <a:cs typeface="Arial" panose="020B0604020202020204" pitchFamily="34" charset="0"/>
            </a:endParaRPr>
          </a:p>
          <a:p>
            <a:pPr marL="342900" indent="-342900" eaLnBrk="1" hangingPunct="1">
              <a:lnSpc>
                <a:spcPct val="80000"/>
              </a:lnSpc>
              <a:spcBef>
                <a:spcPct val="20000"/>
              </a:spcBef>
              <a:buClr>
                <a:schemeClr val="tx2"/>
              </a:buClr>
              <a:buSzPct val="50000"/>
              <a:buFont typeface="Wingdings 2" panose="05020102010507070707" pitchFamily="18" charset="2"/>
              <a:buChar char="ß"/>
            </a:pPr>
            <a:endParaRPr lang="en-US" altLang="zh-CN" sz="2400" b="1" dirty="0">
              <a:latin typeface="Arial" panose="020B0604020202020204" pitchFamily="34" charset="0"/>
              <a:cs typeface="Arial" panose="020B0604020202020204" pitchFamily="34" charset="0"/>
            </a:endParaRPr>
          </a:p>
          <a:p>
            <a:pPr marL="342900" indent="-342900" eaLnBrk="1" hangingPunct="1">
              <a:lnSpc>
                <a:spcPct val="80000"/>
              </a:lnSpc>
              <a:spcBef>
                <a:spcPct val="20000"/>
              </a:spcBef>
              <a:buClr>
                <a:schemeClr val="tx2"/>
              </a:buClr>
              <a:buSzPct val="50000"/>
            </a:pPr>
            <a:r>
              <a:rPr lang="zh-CN" altLang="en-US" sz="2400" b="1" dirty="0">
                <a:latin typeface="Arial" panose="020B0604020202020204" pitchFamily="34" charset="0"/>
                <a:cs typeface="Arial" panose="020B0604020202020204" pitchFamily="34" charset="0"/>
              </a:rPr>
              <a:t>      </a:t>
            </a:r>
            <a:endParaRPr lang="en-US" altLang="zh-CN" sz="2400" b="1" dirty="0">
              <a:latin typeface="Arial" panose="020B0604020202020204" pitchFamily="34" charset="0"/>
              <a:ea typeface="Arial" panose="020B0604020202020204" pitchFamily="34" charset="0"/>
            </a:endParaRPr>
          </a:p>
        </p:txBody>
      </p:sp>
      <p:sp>
        <p:nvSpPr>
          <p:cNvPr id="5122" name="AutoShape 2"/>
          <p:cNvSpPr>
            <a:spLocks noGrp="1"/>
          </p:cNvSpPr>
          <p:nvPr>
            <p:ph type="title"/>
          </p:nvPr>
        </p:nvSpPr>
        <p:spPr>
          <a:xfrm>
            <a:off x="793750" y="908685"/>
            <a:ext cx="7263130" cy="1139190"/>
          </a:xfrm>
        </p:spPr>
        <p:txBody>
          <a:bodyPr vert="horz" wrap="square" lIns="91440" tIns="45720" rIns="91440" bIns="45720" anchor="b"/>
          <a:p>
            <a:pPr marL="0" marR="0" indent="0" algn="ctr" defTabSz="914400" rtl="0" eaLnBrk="1" fontAlgn="base" latinLnBrk="0" hangingPunct="1">
              <a:lnSpc>
                <a:spcPct val="90000"/>
              </a:lnSpc>
              <a:spcBef>
                <a:spcPct val="0"/>
              </a:spcBef>
              <a:spcAft>
                <a:spcPct val="0"/>
              </a:spcAft>
              <a:buClrTx/>
              <a:buSzTx/>
              <a:buFontTx/>
              <a:buNone/>
            </a:pPr>
            <a:r>
              <a:rPr lang="zh-CN" altLang="en-US" dirty="0">
                <a:solidFill>
                  <a:srgbClr val="0066FF"/>
                </a:solidFill>
              </a:rPr>
              <a:t>潍坊祥和国际贸易有限公司</a:t>
            </a:r>
            <a:br>
              <a:rPr lang="en-US" altLang="zh-CN" dirty="0">
                <a:solidFill>
                  <a:srgbClr val="0066FF"/>
                </a:solidFill>
              </a:rPr>
            </a:br>
            <a:r>
              <a:rPr kumimoji="0" lang="en-US" altLang="zh-CN" sz="2000" b="1" i="0" u="none" strike="noStrike" kern="0" cap="none" spc="0" normalizeH="0" baseline="0" noProof="1" dirty="0">
                <a:solidFill>
                  <a:srgbClr val="0066FF"/>
                </a:solidFill>
                <a:latin typeface="+mj-lt"/>
                <a:ea typeface="宋体" panose="02010600030101010101" pitchFamily="2" charset="-122"/>
                <a:cs typeface="+mj-cs"/>
              </a:rPr>
              <a:t>Weifang xianghe international trade co., ltd.</a:t>
            </a:r>
            <a:endParaRPr kumimoji="0" lang="en-US" altLang="zh-CN" sz="2000" b="1" i="0" u="none" strike="noStrike" kern="0" cap="none" spc="0" normalizeH="0" baseline="0" noProof="1" dirty="0">
              <a:solidFill>
                <a:srgbClr val="0066FF"/>
              </a:solidFill>
              <a:latin typeface="+mj-lt"/>
              <a:ea typeface="宋体" panose="02010600030101010101" pitchFamily="2" charset="-122"/>
              <a:cs typeface="+mj-cs"/>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51460" y="0"/>
            <a:ext cx="5509895" cy="821055"/>
          </a:xfrm>
          <a:noFill/>
          <a:ln>
            <a:noFill/>
          </a:ln>
          <a:effectLst/>
          <a:sp3d prstMaterial="plastic"/>
        </p:spPr>
        <p:txBody>
          <a:bodyPr vert="horz" anchor="ctr">
            <a:normAutofit/>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000" b="1" i="0" u="none" strike="noStrike" kern="120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mn-ea"/>
                <a:ea typeface="+mn-ea"/>
                <a:cs typeface="+mj-cs"/>
              </a:rPr>
              <a:t>完善的包装操作流程，先进的激光</a:t>
            </a:r>
            <a:r>
              <a:rPr kumimoji="0" lang="en-US" altLang="zh-CN" sz="2000" b="1" i="0" u="none" strike="noStrike" kern="120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mn-ea"/>
                <a:ea typeface="+mn-ea"/>
                <a:cs typeface="+mj-cs"/>
              </a:rPr>
              <a:t>UV</a:t>
            </a:r>
            <a:r>
              <a:rPr kumimoji="0" lang="zh-CN" altLang="en-US" sz="2000" b="1" i="0" u="none" strike="noStrike" kern="120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mn-ea"/>
                <a:ea typeface="+mn-ea"/>
                <a:cs typeface="+mj-cs"/>
              </a:rPr>
              <a:t>喷码机</a:t>
            </a:r>
            <a:endParaRPr kumimoji="0" lang="zh-CN" altLang="en-US" sz="2000" b="1" i="0" u="none" strike="noStrike" kern="120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mn-ea"/>
              <a:ea typeface="+mn-ea"/>
              <a:cs typeface="+mj-cs"/>
            </a:endParaRPr>
          </a:p>
        </p:txBody>
      </p:sp>
      <p:pic>
        <p:nvPicPr>
          <p:cNvPr id="4" name="内容占位符 3"/>
          <p:cNvPicPr>
            <a:picLocks noChangeAspect="1"/>
          </p:cNvPicPr>
          <p:nvPr>
            <p:ph idx="1"/>
          </p:nvPr>
        </p:nvPicPr>
        <p:blipFill>
          <a:blip r:embed="rId1"/>
          <a:stretch>
            <a:fillRect/>
          </a:stretch>
        </p:blipFill>
        <p:spPr>
          <a:xfrm>
            <a:off x="542290" y="648970"/>
            <a:ext cx="3415665" cy="6071870"/>
          </a:xfrm>
          <a:prstGeom prst="rect">
            <a:avLst/>
          </a:prstGeom>
        </p:spPr>
      </p:pic>
      <p:pic>
        <p:nvPicPr>
          <p:cNvPr id="5" name="图片 4"/>
          <p:cNvPicPr>
            <a:picLocks noChangeAspect="1"/>
          </p:cNvPicPr>
          <p:nvPr/>
        </p:nvPicPr>
        <p:blipFill>
          <a:blip r:embed="rId2"/>
          <a:srcRect l="17989" r="12287"/>
          <a:stretch>
            <a:fillRect/>
          </a:stretch>
        </p:blipFill>
        <p:spPr>
          <a:xfrm>
            <a:off x="4138295" y="621030"/>
            <a:ext cx="3917315" cy="3158490"/>
          </a:xfrm>
          <a:prstGeom prst="rect">
            <a:avLst/>
          </a:prstGeom>
        </p:spPr>
      </p:pic>
      <p:pic>
        <p:nvPicPr>
          <p:cNvPr id="6" name="图片 5"/>
          <p:cNvPicPr>
            <a:picLocks noChangeAspect="1"/>
          </p:cNvPicPr>
          <p:nvPr/>
        </p:nvPicPr>
        <p:blipFill>
          <a:blip r:embed="rId3"/>
          <a:stretch>
            <a:fillRect/>
          </a:stretch>
        </p:blipFill>
        <p:spPr>
          <a:xfrm>
            <a:off x="4146550" y="3789045"/>
            <a:ext cx="3909060" cy="29317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标题 1"/>
          <p:cNvSpPr>
            <a:spLocks noGrp="1"/>
          </p:cNvSpPr>
          <p:nvPr>
            <p:ph type="ctrTitle"/>
          </p:nvPr>
        </p:nvSpPr>
        <p:spPr>
          <a:xfrm>
            <a:off x="323528" y="188639"/>
            <a:ext cx="4357688" cy="642938"/>
          </a:xfrm>
          <a:noFill/>
          <a:ln>
            <a:noFill/>
          </a:ln>
          <a:effectLst/>
          <a:sp3d prstMaterial="plastic"/>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000" b="1" i="0" u="none" strike="noStrike" kern="1200" cap="all" spc="0" normalizeH="0" baseline="0" noProof="0" dirty="0" smtClean="0">
                <a:ln w="6350">
                  <a:noFill/>
                </a:ln>
                <a:solidFill>
                  <a:srgbClr val="0070C0"/>
                </a:solidFill>
                <a:effectLst/>
                <a:uLnTx/>
                <a:uFillTx/>
                <a:latin typeface="+mn-ea"/>
                <a:ea typeface="+mn-ea"/>
                <a:cs typeface="+mj-cs"/>
              </a:rPr>
              <a:t>一、 公司简介</a:t>
            </a:r>
            <a:r>
              <a:rPr kumimoji="0" lang="en-US" altLang="zh-CN" sz="2000" b="1" i="0" u="none" strike="noStrike" kern="1200" cap="all" spc="0" normalizeH="0" baseline="0" noProof="0" dirty="0" smtClean="0">
                <a:ln w="6350">
                  <a:noFill/>
                </a:ln>
                <a:solidFill>
                  <a:srgbClr val="0070C0"/>
                </a:solidFill>
                <a:effectLst/>
                <a:uLnTx/>
                <a:uFillTx/>
                <a:latin typeface="+mn-ea"/>
                <a:ea typeface="+mn-ea"/>
                <a:cs typeface="+mj-cs"/>
              </a:rPr>
              <a:t>/Company Profile</a:t>
            </a:r>
            <a:endParaRPr kumimoji="0" lang="en-US" altLang="zh-CN" sz="2000" b="1" i="0" u="none" strike="noStrike" kern="1200" cap="all" spc="0" normalizeH="0" baseline="0" noProof="0" dirty="0" smtClean="0">
              <a:ln w="6350">
                <a:noFill/>
              </a:ln>
              <a:solidFill>
                <a:srgbClr val="0070C0"/>
              </a:solidFill>
              <a:effectLst/>
              <a:uLnTx/>
              <a:uFillTx/>
              <a:latin typeface="+mn-ea"/>
              <a:ea typeface="+mn-ea"/>
              <a:cs typeface="+mj-cs"/>
            </a:endParaRPr>
          </a:p>
        </p:txBody>
      </p:sp>
      <p:pic>
        <p:nvPicPr>
          <p:cNvPr id="6" name="Picture 60" descr="17-1"/>
          <p:cNvPicPr>
            <a:picLocks noChangeAspect="1"/>
          </p:cNvPicPr>
          <p:nvPr/>
        </p:nvPicPr>
        <p:blipFill>
          <a:blip r:embed="rId1">
            <a:clrChange>
              <a:clrFrom>
                <a:srgbClr val="FCFCFC"/>
              </a:clrFrom>
              <a:clrTo>
                <a:srgbClr val="FCFCFC">
                  <a:alpha val="0"/>
                </a:srgbClr>
              </a:clrTo>
            </a:clrChange>
            <a:lum bright="-23999"/>
          </a:blip>
          <a:stretch>
            <a:fillRect/>
          </a:stretch>
        </p:blipFill>
        <p:spPr>
          <a:xfrm>
            <a:off x="5940425" y="4221163"/>
            <a:ext cx="1441450" cy="1073150"/>
          </a:xfrm>
          <a:prstGeom prst="rect">
            <a:avLst/>
          </a:prstGeom>
          <a:noFill/>
          <a:ln w="9525">
            <a:noFill/>
          </a:ln>
        </p:spPr>
      </p:pic>
      <p:sp>
        <p:nvSpPr>
          <p:cNvPr id="8" name="Text Box 14"/>
          <p:cNvSpPr txBox="1"/>
          <p:nvPr/>
        </p:nvSpPr>
        <p:spPr>
          <a:xfrm>
            <a:off x="1398588" y="5805488"/>
            <a:ext cx="1339850" cy="646112"/>
          </a:xfrm>
          <a:prstGeom prst="rect">
            <a:avLst/>
          </a:prstGeom>
          <a:noFill/>
          <a:ln w="9525">
            <a:noFill/>
          </a:ln>
        </p:spPr>
        <p:txBody>
          <a:bodyPr wrap="none">
            <a:spAutoFit/>
          </a:bodyPr>
          <a:lstStyle>
            <a:lvl1pPr marL="548005" indent="-411480"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680"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880"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955" indent="-182880"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1800" dirty="0">
                <a:latin typeface="Verdana" panose="020B0604030504040204" pitchFamily="34" charset="0"/>
                <a:ea typeface="黑体" panose="02010609060101010101" pitchFamily="49" charset="-122"/>
              </a:rPr>
              <a:t> </a:t>
            </a:r>
            <a:r>
              <a:rPr lang="en-US" altLang="zh-CN" sz="1800" dirty="0">
                <a:ea typeface="黑体" panose="02010609060101010101" pitchFamily="49" charset="-122"/>
              </a:rPr>
              <a:t>Brake pads </a:t>
            </a:r>
            <a:endParaRPr lang="en-US" altLang="zh-CN" sz="1800" dirty="0">
              <a:ea typeface="黑体" panose="02010609060101010101" pitchFamily="49" charset="-122"/>
            </a:endParaRPr>
          </a:p>
          <a:p>
            <a:pPr marL="0" lvl="0" indent="0" eaLnBrk="1" hangingPunct="1">
              <a:spcBef>
                <a:spcPct val="0"/>
              </a:spcBef>
              <a:buClrTx/>
              <a:buSzTx/>
              <a:buFontTx/>
              <a:buNone/>
            </a:pPr>
            <a:r>
              <a:rPr lang="zh-CN" altLang="en-US" sz="1800" dirty="0">
                <a:ea typeface="黑体" panose="02010609060101010101" pitchFamily="49" charset="-122"/>
              </a:rPr>
              <a:t>盘式刹车片</a:t>
            </a:r>
            <a:endParaRPr lang="en-US" altLang="zh-CN" sz="1800" dirty="0">
              <a:ea typeface="黑体" panose="02010609060101010101" pitchFamily="49" charset="-122"/>
            </a:endParaRPr>
          </a:p>
        </p:txBody>
      </p:sp>
      <p:sp>
        <p:nvSpPr>
          <p:cNvPr id="9" name="Text Box 15"/>
          <p:cNvSpPr txBox="1"/>
          <p:nvPr/>
        </p:nvSpPr>
        <p:spPr>
          <a:xfrm>
            <a:off x="5699125" y="5805488"/>
            <a:ext cx="1779588" cy="646112"/>
          </a:xfrm>
          <a:prstGeom prst="rect">
            <a:avLst/>
          </a:prstGeom>
          <a:noFill/>
          <a:ln w="9525">
            <a:noFill/>
          </a:ln>
        </p:spPr>
        <p:txBody>
          <a:bodyPr wrap="none">
            <a:spAutoFit/>
          </a:bodyPr>
          <a:lstStyle>
            <a:lvl1pPr marL="548005" indent="-411480"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680"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880"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955" indent="-182880"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1800" dirty="0">
                <a:latin typeface="Verdana" panose="020B0604030504040204" pitchFamily="34" charset="0"/>
                <a:ea typeface="黑体" panose="02010609060101010101" pitchFamily="49" charset="-122"/>
              </a:rPr>
              <a:t>      </a:t>
            </a:r>
            <a:r>
              <a:rPr lang="en-US" altLang="zh-CN" sz="1800" dirty="0">
                <a:ea typeface="黑体" panose="02010609060101010101" pitchFamily="49" charset="-122"/>
              </a:rPr>
              <a:t>CV pads</a:t>
            </a:r>
            <a:endParaRPr lang="en-US" altLang="zh-CN" sz="1800" dirty="0">
              <a:ea typeface="黑体" panose="02010609060101010101" pitchFamily="49" charset="-122"/>
            </a:endParaRPr>
          </a:p>
          <a:p>
            <a:pPr marL="0" lvl="0" indent="0" eaLnBrk="1" hangingPunct="1">
              <a:spcBef>
                <a:spcPct val="0"/>
              </a:spcBef>
              <a:buClrTx/>
              <a:buSzTx/>
              <a:buFontTx/>
              <a:buNone/>
            </a:pPr>
            <a:r>
              <a:rPr lang="zh-CN" altLang="en-US" sz="1800" dirty="0">
                <a:ea typeface="黑体" panose="02010609060101010101" pitchFamily="49" charset="-122"/>
              </a:rPr>
              <a:t>    商用车刹车片</a:t>
            </a:r>
            <a:endParaRPr lang="en-US" altLang="zh-CN" sz="1800" dirty="0">
              <a:ea typeface="黑体" panose="02010609060101010101" pitchFamily="49" charset="-122"/>
            </a:endParaRPr>
          </a:p>
        </p:txBody>
      </p:sp>
      <p:sp>
        <p:nvSpPr>
          <p:cNvPr id="2" name="Rectangle 3"/>
          <p:cNvSpPr>
            <a:spLocks noGrp="1"/>
          </p:cNvSpPr>
          <p:nvPr/>
        </p:nvSpPr>
        <p:spPr>
          <a:xfrm>
            <a:off x="322580" y="721360"/>
            <a:ext cx="8152130" cy="3385185"/>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宋体" panose="02010600030101010101" pitchFamily="2" charset="-122"/>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mn-lt"/>
                <a:ea typeface="宋体" panose="02010600030101010101" pitchFamily="2" charset="-122"/>
              </a:defRPr>
            </a:lvl5pPr>
            <a:lvl6pPr marL="25146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ea typeface="+mn-ea"/>
              </a:defRPr>
            </a:lvl9pPr>
          </a:lstStyle>
          <a:p>
            <a:pPr marL="0" indent="0" eaLnBrk="1" hangingPunct="1">
              <a:buNone/>
            </a:pPr>
            <a:endParaRPr lang="en-US" altLang="zh-CN" sz="2000" dirty="0">
              <a:solidFill>
                <a:srgbClr val="000000"/>
              </a:solidFill>
              <a:latin typeface="宋体" panose="02010600030101010101" pitchFamily="2" charset="-122"/>
            </a:endParaRPr>
          </a:p>
          <a:p>
            <a:pPr marL="0" indent="0" eaLnBrk="1" hangingPunct="1"/>
            <a:r>
              <a:rPr lang="zh-CN" altLang="en-US" sz="2000" b="1" dirty="0">
                <a:solidFill>
                  <a:srgbClr val="33334D"/>
                </a:solidFill>
                <a:latin typeface="宋体" panose="02010600030101010101" pitchFamily="2" charset="-122"/>
              </a:rPr>
              <a:t> </a:t>
            </a:r>
            <a:r>
              <a:rPr lang="en-US" altLang="zh-CN" sz="2000" b="1" dirty="0">
                <a:solidFill>
                  <a:srgbClr val="33334D"/>
                </a:solidFill>
                <a:latin typeface="宋体" panose="02010600030101010101" pitchFamily="2" charset="-122"/>
              </a:rPr>
              <a:t>The company is located in Guangrao County, Dongying City, Wharf Economic and Technological Development Zone</a:t>
            </a:r>
            <a:endParaRPr lang="en-US" altLang="zh-CN" sz="2000" b="1" dirty="0">
              <a:solidFill>
                <a:srgbClr val="33334D"/>
              </a:solidFill>
              <a:latin typeface="宋体" panose="02010600030101010101" pitchFamily="2" charset="-122"/>
            </a:endParaRPr>
          </a:p>
          <a:p>
            <a:pPr marL="0" indent="0" eaLnBrk="1" hangingPunct="1"/>
            <a:r>
              <a:rPr lang="en-US" altLang="zh-CN" sz="2000" b="1" dirty="0">
                <a:solidFill>
                  <a:srgbClr val="33334D"/>
                </a:solidFill>
                <a:latin typeface="宋体" panose="02010600030101010101" pitchFamily="2" charset="-122"/>
              </a:rPr>
              <a:t> The company covers an area of 12,000 square meters, with a planned total investment of 20 million.</a:t>
            </a:r>
            <a:endParaRPr lang="en-US" altLang="zh-CN" sz="2000" b="1" dirty="0">
              <a:solidFill>
                <a:srgbClr val="33334D"/>
              </a:solidFill>
              <a:latin typeface="宋体" panose="02010600030101010101" pitchFamily="2" charset="-122"/>
            </a:endParaRPr>
          </a:p>
          <a:p>
            <a:pPr marL="0" indent="0" eaLnBrk="1" hangingPunct="1"/>
            <a:r>
              <a:rPr lang="en-US" altLang="zh-CN" sz="2000" b="1" dirty="0">
                <a:solidFill>
                  <a:srgbClr val="33334D"/>
                </a:solidFill>
                <a:latin typeface="宋体" panose="02010600030101010101" pitchFamily="2" charset="-122"/>
              </a:rPr>
              <a:t> Design production capacity: 1.2 million sets of automotive brake pads per year.</a:t>
            </a:r>
            <a:endParaRPr lang="en-US" altLang="zh-CN" sz="2000" b="1" dirty="0">
              <a:solidFill>
                <a:srgbClr val="33334D"/>
              </a:solidFill>
              <a:latin typeface="宋体" panose="02010600030101010101" pitchFamily="2" charset="-122"/>
            </a:endParaRPr>
          </a:p>
          <a:p>
            <a:pPr marL="0" indent="0" eaLnBrk="1" hangingPunct="1"/>
            <a:r>
              <a:rPr lang="en-US" altLang="zh-CN" sz="2000" b="1" dirty="0">
                <a:solidFill>
                  <a:srgbClr val="33334D"/>
                </a:solidFill>
                <a:latin typeface="宋体" panose="02010600030101010101" pitchFamily="2" charset="-122"/>
              </a:rPr>
              <a:t> Primary markets: domestic and international mainframe markets, as well as high-end after-sales markets. Products are primarily sold in Central Asia, Russia, and Belarus.</a:t>
            </a:r>
            <a:endParaRPr lang="en-US" altLang="zh-CN" sz="2000" b="1" dirty="0">
              <a:solidFill>
                <a:srgbClr val="33334D"/>
              </a:solidFill>
              <a:latin typeface="宋体" panose="02010600030101010101" pitchFamily="2" charset="-122"/>
            </a:endParaRPr>
          </a:p>
        </p:txBody>
      </p:sp>
      <p:pic>
        <p:nvPicPr>
          <p:cNvPr id="4" name="图片 3"/>
          <p:cNvPicPr>
            <a:picLocks noChangeAspect="1"/>
          </p:cNvPicPr>
          <p:nvPr/>
        </p:nvPicPr>
        <p:blipFill>
          <a:blip r:embed="rId2"/>
          <a:stretch>
            <a:fillRect/>
          </a:stretch>
        </p:blipFill>
        <p:spPr>
          <a:xfrm>
            <a:off x="1398905" y="4219575"/>
            <a:ext cx="1546860" cy="15862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Rectangle 3"/>
          <p:cNvSpPr txBox="1"/>
          <p:nvPr/>
        </p:nvSpPr>
        <p:spPr>
          <a:xfrm>
            <a:off x="250825" y="908050"/>
            <a:ext cx="8713788" cy="5949950"/>
          </a:xfrm>
          <a:prstGeom prst="rect">
            <a:avLst/>
          </a:prstGeom>
          <a:noFill/>
          <a:ln w="9525">
            <a:noFill/>
          </a:ln>
        </p:spPr>
        <p:txBody>
          <a:bodyPr/>
          <a:p>
            <a:pPr indent="457200" eaLnBrk="1" hangingPunct="1">
              <a:lnSpc>
                <a:spcPct val="90000"/>
              </a:lnSpc>
              <a:spcBef>
                <a:spcPct val="20000"/>
              </a:spcBef>
            </a:pPr>
            <a:r>
              <a:rPr lang="en-US" altLang="zh-CN" sz="1600" dirty="0">
                <a:solidFill>
                  <a:schemeClr val="tx1"/>
                </a:solidFill>
                <a:uFillTx/>
                <a:latin typeface="Arial" panose="020B0604020202020204" pitchFamily="34" charset="0"/>
              </a:rPr>
              <a:t>The technology center is led by experienced engineering researchers, and it employs more than 10 personnel with bachelor’s degrees or higher in engineering and scientific research, covering various aspects such as product design, formula design, material testing, experiment programming, and product inspection.</a:t>
            </a:r>
            <a:endParaRPr lang="en-US" altLang="zh-CN" sz="1600" dirty="0">
              <a:solidFill>
                <a:schemeClr val="tx1"/>
              </a:solidFill>
              <a:uFillTx/>
              <a:latin typeface="Arial" panose="020B0604020202020204" pitchFamily="34" charset="0"/>
            </a:endParaRPr>
          </a:p>
          <a:p>
            <a:pPr indent="457200" eaLnBrk="1" hangingPunct="1">
              <a:lnSpc>
                <a:spcPct val="90000"/>
              </a:lnSpc>
              <a:spcBef>
                <a:spcPct val="20000"/>
              </a:spcBef>
            </a:pPr>
            <a:r>
              <a:rPr lang="en-US" altLang="zh-CN" sz="1600" dirty="0">
                <a:solidFill>
                  <a:schemeClr val="tx1"/>
                </a:solidFill>
                <a:uFillTx/>
                <a:latin typeface="Arial" panose="020B0604020202020204" pitchFamily="34" charset="0"/>
              </a:rPr>
              <a:t>The team members have experience in supplying to Volkswagen, Ford, General Motors, TRW, Bosch, Delphi, Continental, Chrysler, as well as domestic original equipment manufacturers and brake manufacturers, and are capable of developing and producing products in response to market demands.</a:t>
            </a:r>
            <a:endParaRPr lang="en-US" altLang="zh-CN" sz="2000" dirty="0">
              <a:latin typeface="Arial" panose="020B0604020202020204" pitchFamily="34" charset="0"/>
            </a:endParaRPr>
          </a:p>
          <a:p>
            <a:pPr indent="457200" eaLnBrk="1" hangingPunct="1">
              <a:lnSpc>
                <a:spcPct val="90000"/>
              </a:lnSpc>
              <a:spcBef>
                <a:spcPct val="20000"/>
              </a:spcBef>
            </a:pPr>
            <a:endParaRPr lang="en-US" altLang="zh-CN" sz="2000" dirty="0">
              <a:solidFill>
                <a:srgbClr val="000000"/>
              </a:solidFill>
              <a:latin typeface="Calibri" panose="020F0502020204030204" pitchFamily="34" charset="0"/>
            </a:endParaRPr>
          </a:p>
        </p:txBody>
      </p:sp>
      <p:sp>
        <p:nvSpPr>
          <p:cNvPr id="32771" name="AutoShape 2"/>
          <p:cNvSpPr>
            <a:spLocks noGrp="1" noChangeArrowheads="1"/>
          </p:cNvSpPr>
          <p:nvPr>
            <p:ph type="title"/>
          </p:nvPr>
        </p:nvSpPr>
        <p:spPr>
          <a:xfrm>
            <a:off x="395605" y="188595"/>
            <a:ext cx="7322185" cy="717550"/>
          </a:xfrm>
          <a:noFill/>
          <a:ln>
            <a:noFill/>
          </a:ln>
          <a:effectLst/>
          <a:sp3d prstMaterial="plastic"/>
        </p:spPr>
        <p:txBody>
          <a:bodyPr vert="horz" anchor="ctr">
            <a:normAutofit/>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000" b="1" i="0" u="none" strike="noStrike" kern="120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mn-ea"/>
                <a:ea typeface="+mn-ea"/>
                <a:cs typeface="+mj-cs"/>
              </a:rPr>
              <a:t>专业的技术团队</a:t>
            </a:r>
            <a:r>
              <a:rPr kumimoji="0" lang="en-US" altLang="zh-CN" sz="2000" b="1" i="0" u="none" strike="noStrike" kern="120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mn-ea"/>
                <a:ea typeface="+mn-ea"/>
                <a:cs typeface="+mj-cs"/>
              </a:rPr>
              <a:t>/A team of skilled professionals</a:t>
            </a:r>
            <a:endParaRPr kumimoji="0" lang="en-US" altLang="zh-CN" sz="2000" b="1" i="0" u="none" strike="noStrike" kern="120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mn-ea"/>
              <a:ea typeface="+mn-ea"/>
              <a:cs typeface="+mj-cs"/>
            </a:endParaRPr>
          </a:p>
        </p:txBody>
      </p:sp>
      <p:sp>
        <p:nvSpPr>
          <p:cNvPr id="52" name="Oval 51"/>
          <p:cNvSpPr/>
          <p:nvPr/>
        </p:nvSpPr>
        <p:spPr>
          <a:xfrm>
            <a:off x="2484438" y="2852738"/>
            <a:ext cx="4175125" cy="4005263"/>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58" name="Straight Connector 57"/>
          <p:cNvCxnSpPr>
            <a:endCxn id="52" idx="0"/>
          </p:cNvCxnSpPr>
          <p:nvPr/>
        </p:nvCxnSpPr>
        <p:spPr>
          <a:xfrm flipV="1">
            <a:off x="4427538" y="2852738"/>
            <a:ext cx="144463" cy="2376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427538" y="5229225"/>
            <a:ext cx="2089150" cy="3603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427538" y="5229225"/>
            <a:ext cx="1152525" cy="1368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916238" y="5229225"/>
            <a:ext cx="1511300" cy="792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4356100" y="5229225"/>
            <a:ext cx="71438" cy="1628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202" name="TextBox 69"/>
          <p:cNvSpPr txBox="1"/>
          <p:nvPr/>
        </p:nvSpPr>
        <p:spPr>
          <a:xfrm>
            <a:off x="4787900" y="4221163"/>
            <a:ext cx="1439863" cy="706755"/>
          </a:xfrm>
          <a:prstGeom prst="rect">
            <a:avLst/>
          </a:prstGeom>
          <a:noFill/>
          <a:ln w="9525">
            <a:noFill/>
          </a:ln>
        </p:spPr>
        <p:txBody>
          <a:bodyPr>
            <a:spAutoFit/>
          </a:bodyPr>
          <a:p>
            <a:r>
              <a:rPr lang="en-US" altLang="zh-CN" sz="2000" b="1" dirty="0">
                <a:solidFill>
                  <a:schemeClr val="bg1"/>
                </a:solidFill>
                <a:latin typeface="Arial" panose="020B0604020202020204" pitchFamily="34" charset="0"/>
              </a:rPr>
              <a:t>Product design</a:t>
            </a:r>
            <a:endParaRPr lang="en-US" altLang="zh-CN" sz="2000" b="1" dirty="0">
              <a:solidFill>
                <a:schemeClr val="bg1"/>
              </a:solidFill>
              <a:latin typeface="Arial" panose="020B0604020202020204" pitchFamily="34" charset="0"/>
            </a:endParaRPr>
          </a:p>
        </p:txBody>
      </p:sp>
      <p:sp>
        <p:nvSpPr>
          <p:cNvPr id="8203" name="TextBox 75"/>
          <p:cNvSpPr txBox="1"/>
          <p:nvPr/>
        </p:nvSpPr>
        <p:spPr>
          <a:xfrm rot="1902561">
            <a:off x="4819650" y="5529580"/>
            <a:ext cx="1368425" cy="815975"/>
          </a:xfrm>
          <a:prstGeom prst="rect">
            <a:avLst/>
          </a:prstGeom>
          <a:noFill/>
          <a:ln w="9525">
            <a:noFill/>
          </a:ln>
        </p:spPr>
        <p:txBody>
          <a:bodyPr>
            <a:noAutofit/>
          </a:bodyPr>
          <a:p>
            <a:r>
              <a:rPr lang="en-US" altLang="zh-CN" sz="2000" b="1" dirty="0">
                <a:solidFill>
                  <a:schemeClr val="bg1"/>
                </a:solidFill>
                <a:latin typeface="Arial" panose="020B0604020202020204" pitchFamily="34" charset="0"/>
              </a:rPr>
              <a:t>Formula design</a:t>
            </a:r>
            <a:endParaRPr lang="en-US" altLang="zh-CN" sz="2000" b="1" dirty="0">
              <a:solidFill>
                <a:schemeClr val="bg1"/>
              </a:solidFill>
              <a:latin typeface="Arial" panose="020B0604020202020204" pitchFamily="34" charset="0"/>
            </a:endParaRPr>
          </a:p>
        </p:txBody>
      </p:sp>
      <p:sp>
        <p:nvSpPr>
          <p:cNvPr id="8204" name="TextBox 76"/>
          <p:cNvSpPr txBox="1"/>
          <p:nvPr/>
        </p:nvSpPr>
        <p:spPr>
          <a:xfrm rot="-531871">
            <a:off x="4432300" y="6019165"/>
            <a:ext cx="1423670" cy="1050290"/>
          </a:xfrm>
          <a:prstGeom prst="rect">
            <a:avLst/>
          </a:prstGeom>
          <a:noFill/>
          <a:ln w="9525">
            <a:noFill/>
          </a:ln>
        </p:spPr>
        <p:txBody>
          <a:bodyPr wrap="square">
            <a:noAutofit/>
          </a:bodyPr>
          <a:p>
            <a:r>
              <a:rPr lang="en-US" altLang="zh-CN" sz="2000" b="1" dirty="0">
                <a:solidFill>
                  <a:schemeClr val="bg1"/>
                </a:solidFill>
                <a:latin typeface="Arial" panose="020B0604020202020204" pitchFamily="34" charset="0"/>
              </a:rPr>
              <a:t>Material testing</a:t>
            </a:r>
            <a:endParaRPr lang="en-US" altLang="zh-CN" sz="2000" b="1" dirty="0">
              <a:solidFill>
                <a:schemeClr val="bg1"/>
              </a:solidFill>
              <a:latin typeface="Arial" panose="020B0604020202020204" pitchFamily="34" charset="0"/>
            </a:endParaRPr>
          </a:p>
        </p:txBody>
      </p:sp>
      <p:sp>
        <p:nvSpPr>
          <p:cNvPr id="8205" name="TextBox 85"/>
          <p:cNvSpPr txBox="1"/>
          <p:nvPr/>
        </p:nvSpPr>
        <p:spPr>
          <a:xfrm rot="1471193">
            <a:off x="3366135" y="5441315"/>
            <a:ext cx="1141730" cy="1414145"/>
          </a:xfrm>
          <a:prstGeom prst="rect">
            <a:avLst/>
          </a:prstGeom>
          <a:noFill/>
          <a:ln w="9525">
            <a:noFill/>
          </a:ln>
        </p:spPr>
        <p:txBody>
          <a:bodyPr wrap="square">
            <a:noAutofit/>
          </a:bodyPr>
          <a:p>
            <a:r>
              <a:rPr lang="en-US" altLang="zh-CN" sz="2000" b="1" dirty="0">
                <a:solidFill>
                  <a:schemeClr val="bg1"/>
                </a:solidFill>
                <a:latin typeface="宋体" panose="02010600030101010101" pitchFamily="2" charset="-122"/>
              </a:rPr>
              <a:t>to program</a:t>
            </a:r>
            <a:endParaRPr lang="en-US" altLang="zh-CN" sz="2000" b="1" dirty="0">
              <a:solidFill>
                <a:schemeClr val="bg1"/>
              </a:solidFill>
              <a:latin typeface="宋体" panose="02010600030101010101" pitchFamily="2" charset="-122"/>
            </a:endParaRPr>
          </a:p>
          <a:p>
            <a:r>
              <a:rPr lang="en-US" altLang="zh-CN" sz="2000" b="1" dirty="0">
                <a:solidFill>
                  <a:schemeClr val="bg1"/>
                </a:solidFill>
                <a:latin typeface="宋体" panose="02010600030101010101" pitchFamily="2" charset="-122"/>
              </a:rPr>
              <a:t>and</a:t>
            </a:r>
            <a:endParaRPr lang="en-US" altLang="zh-CN" sz="2000" b="1" dirty="0">
              <a:solidFill>
                <a:schemeClr val="bg1"/>
              </a:solidFill>
              <a:latin typeface="宋体" panose="02010600030101010101" pitchFamily="2" charset="-122"/>
            </a:endParaRPr>
          </a:p>
          <a:p>
            <a:r>
              <a:rPr lang="en-US" altLang="zh-CN" sz="2000" b="1" dirty="0">
                <a:solidFill>
                  <a:schemeClr val="bg1"/>
                </a:solidFill>
                <a:latin typeface="宋体" panose="02010600030101010101" pitchFamily="2" charset="-122"/>
              </a:rPr>
              <a:t>test</a:t>
            </a:r>
            <a:endParaRPr lang="en-US" altLang="zh-CN" sz="2000" b="1" dirty="0">
              <a:solidFill>
                <a:schemeClr val="bg1"/>
              </a:solidFill>
              <a:latin typeface="宋体" panose="02010600030101010101" pitchFamily="2" charset="-122"/>
            </a:endParaRPr>
          </a:p>
        </p:txBody>
      </p:sp>
      <p:sp>
        <p:nvSpPr>
          <p:cNvPr id="8206" name="TextBox 86"/>
          <p:cNvSpPr txBox="1"/>
          <p:nvPr/>
        </p:nvSpPr>
        <p:spPr>
          <a:xfrm>
            <a:off x="2987675" y="4221480"/>
            <a:ext cx="1918335" cy="706755"/>
          </a:xfrm>
          <a:prstGeom prst="rect">
            <a:avLst/>
          </a:prstGeom>
          <a:noFill/>
          <a:ln w="9525">
            <a:noFill/>
          </a:ln>
        </p:spPr>
        <p:txBody>
          <a:bodyPr wrap="square">
            <a:spAutoFit/>
          </a:bodyPr>
          <a:p>
            <a:r>
              <a:rPr lang="en-US" altLang="zh-CN" sz="2000" b="1" dirty="0">
                <a:solidFill>
                  <a:schemeClr val="bg1"/>
                </a:solidFill>
                <a:latin typeface="Arial" panose="020B0604020202020204" pitchFamily="34" charset="0"/>
              </a:rPr>
              <a:t>Product inspection</a:t>
            </a:r>
            <a:endParaRPr lang="zh-CN" altLang="en-US" sz="2000" b="1" dirty="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1000"/>
                                        <p:tgtEl>
                                          <p:spTgt spid="29699"/>
                                        </p:tgtEl>
                                      </p:cBhvr>
                                    </p:animEffect>
                                    <p:anim calcmode="lin" valueType="num">
                                      <p:cBhvr>
                                        <p:cTn id="8" dur="1000" fill="hold"/>
                                        <p:tgtEl>
                                          <p:spTgt spid="29699"/>
                                        </p:tgtEl>
                                        <p:attrNameLst>
                                          <p:attrName>ppt_x</p:attrName>
                                        </p:attrNameLst>
                                      </p:cBhvr>
                                      <p:tavLst>
                                        <p:tav tm="0">
                                          <p:val>
                                            <p:strVal val="#ppt_x"/>
                                          </p:val>
                                        </p:tav>
                                        <p:tav tm="100000">
                                          <p:val>
                                            <p:strVal val="#ppt_x"/>
                                          </p:val>
                                        </p:tav>
                                      </p:tavLst>
                                    </p:anim>
                                    <p:anim calcmode="lin" valueType="num">
                                      <p:cBhvr>
                                        <p:cTn id="9" dur="1000" fill="hold"/>
                                        <p:tgtEl>
                                          <p:spTgt spid="29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
          <p:cNvSpPr>
            <a:spLocks noGrp="1"/>
          </p:cNvSpPr>
          <p:nvPr>
            <p:ph type="title"/>
          </p:nvPr>
        </p:nvSpPr>
        <p:spPr>
          <a:xfrm>
            <a:off x="323850" y="333375"/>
            <a:ext cx="8537575" cy="723900"/>
          </a:xfrm>
          <a:noFill/>
          <a:ln>
            <a:noFill/>
          </a:ln>
          <a:effectLst/>
          <a:sp3d prstMaterial="plastic"/>
        </p:spPr>
        <p:txBody>
          <a:bodyPr vert="horz" anchor="ctr">
            <a:normAutofit fontScale="90000"/>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800" b="1" i="0" u="none" strike="noStrike" kern="1200" cap="none" spc="0" normalizeH="0" baseline="0" noProof="0" dirty="0" smtClean="0">
                <a:ln w="6350">
                  <a:noFill/>
                </a:ln>
                <a:solidFill>
                  <a:srgbClr val="FF0000"/>
                </a:solidFill>
                <a:effectLst>
                  <a:outerShdw blurRad="114300" dist="101600" dir="2700000" algn="tl" rotWithShape="0">
                    <a:srgbClr val="000000">
                      <a:alpha val="40000"/>
                    </a:srgbClr>
                  </a:outerShdw>
                </a:effectLst>
                <a:uLnTx/>
                <a:uFillTx/>
                <a:latin typeface="+mj-lt"/>
                <a:ea typeface="+mj-ea"/>
                <a:cs typeface="+mj-cs"/>
              </a:rPr>
              <a:t>   </a:t>
            </a:r>
            <a:br>
              <a:rPr kumimoji="0" lang="en-US" altLang="zh-CN" sz="1800" b="1" i="0" u="none" strike="noStrike" kern="1200" cap="none" spc="0" normalizeH="0" baseline="0" noProof="0" dirty="0" smtClean="0">
                <a:ln w="6350">
                  <a:noFill/>
                </a:ln>
                <a:solidFill>
                  <a:srgbClr val="FF0000"/>
                </a:solidFill>
                <a:effectLst>
                  <a:outerShdw blurRad="114300" dist="101600" dir="2700000" algn="tl" rotWithShape="0">
                    <a:srgbClr val="000000">
                      <a:alpha val="40000"/>
                    </a:srgbClr>
                  </a:outerShdw>
                </a:effectLst>
                <a:uLnTx/>
                <a:uFillTx/>
                <a:latin typeface="+mj-lt"/>
                <a:ea typeface="+mj-ea"/>
                <a:cs typeface="+mj-cs"/>
              </a:rPr>
            </a:br>
            <a:r>
              <a:rPr kumimoji="0" lang="zh-CN" altLang="en-US" sz="2200" b="1" i="0" u="none" strike="noStrike" kern="120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mn-ea"/>
                <a:ea typeface="+mn-ea"/>
                <a:cs typeface="+mj-cs"/>
              </a:rPr>
              <a:t>环保稳定的原材料来源</a:t>
            </a:r>
            <a:br>
              <a:rPr kumimoji="0" lang="zh-CN" altLang="en-US" sz="2200" b="1" i="0" u="none" strike="noStrike" kern="120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mn-ea"/>
                <a:ea typeface="+mn-ea"/>
                <a:cs typeface="+mj-cs"/>
              </a:rPr>
            </a:br>
            <a:r>
              <a:rPr kumimoji="0" lang="en-US" altLang="zh-CN" sz="2200" b="1" i="0"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mn-ea"/>
                <a:ea typeface="+mn-ea"/>
                <a:cs typeface="+mj-cs"/>
              </a:rPr>
              <a:t>A stable and eco-friendly source of raw materials</a:t>
            </a:r>
            <a:br>
              <a:rPr kumimoji="0" lang="en-US" altLang="zh-CN" sz="2200" b="1" i="0"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mn-ea"/>
                <a:ea typeface="+mn-ea"/>
                <a:cs typeface="+mj-cs"/>
              </a:rPr>
            </a:br>
            <a:endParaRPr kumimoji="0" lang="zh-CN" altLang="en-US" sz="2200" b="1" i="0" u="none" strike="noStrike" kern="120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mn-ea"/>
              <a:ea typeface="+mn-ea"/>
              <a:cs typeface="+mj-cs"/>
            </a:endParaRPr>
          </a:p>
        </p:txBody>
      </p:sp>
      <p:sp>
        <p:nvSpPr>
          <p:cNvPr id="8195" name="内容占位符 2"/>
          <p:cNvSpPr>
            <a:spLocks noGrp="1"/>
          </p:cNvSpPr>
          <p:nvPr>
            <p:ph idx="1"/>
          </p:nvPr>
        </p:nvSpPr>
        <p:spPr>
          <a:xfrm>
            <a:off x="323850" y="1196975"/>
            <a:ext cx="8640763" cy="3455988"/>
          </a:xfrm>
        </p:spPr>
        <p:txBody>
          <a:bodyPr vert="horz" wrap="square" lIns="91440" tIns="45720" rIns="91440" bIns="45720" anchor="t" anchorCtr="0"/>
          <a:p>
            <a:pPr marL="0" indent="457200" eaLnBrk="1" hangingPunct="1">
              <a:buFont typeface="Arial" panose="020B0604020202020204" pitchFamily="34" charset="0"/>
              <a:buNone/>
            </a:pPr>
            <a:r>
              <a:rPr lang="en-US" altLang="zh-CN" sz="1800" dirty="0">
                <a:solidFill>
                  <a:schemeClr val="tx1"/>
                </a:solidFill>
                <a:uFillTx/>
                <a:latin typeface="宋体" panose="02010600030101010101" pitchFamily="2" charset="-122"/>
              </a:rPr>
              <a:t>Weifang xianghe is dedicated to the research and development of eco-friendly formulations, and the key raw materials used in these formulations are all imported, ensuring the quality of the materials.</a:t>
            </a:r>
            <a:endParaRPr lang="en-US" altLang="zh-CN" sz="1800" dirty="0">
              <a:solidFill>
                <a:schemeClr val="tx1"/>
              </a:solidFill>
              <a:uFillTx/>
              <a:latin typeface="宋体" panose="02010600030101010101" pitchFamily="2" charset="-122"/>
            </a:endParaRPr>
          </a:p>
          <a:p>
            <a:pPr marL="0" indent="457200" eaLnBrk="1" hangingPunct="1">
              <a:buFont typeface="Arial" panose="020B0604020202020204" pitchFamily="34" charset="0"/>
              <a:buNone/>
            </a:pPr>
            <a:r>
              <a:rPr lang="en-US" altLang="zh-CN" sz="1800" dirty="0">
                <a:solidFill>
                  <a:schemeClr val="tx1"/>
                </a:solidFill>
                <a:uFillTx/>
                <a:latin typeface="Lucida Sans" panose="020B0602030504020204" pitchFamily="34" charset="0"/>
              </a:rPr>
              <a:t>Rui Li Product Guarantee:</a:t>
            </a:r>
            <a:endParaRPr lang="en-US" altLang="zh-CN" sz="1800" dirty="0">
              <a:solidFill>
                <a:schemeClr val="tx1"/>
              </a:solidFill>
              <a:uFillTx/>
              <a:latin typeface="Lucida Sans" panose="020B0602030504020204" pitchFamily="34" charset="0"/>
            </a:endParaRPr>
          </a:p>
          <a:p>
            <a:pPr marL="0" indent="457200" eaLnBrk="1" hangingPunct="1">
              <a:buFont typeface="Arial" panose="020B0604020202020204" pitchFamily="34" charset="0"/>
              <a:buNone/>
            </a:pPr>
            <a:r>
              <a:rPr lang="en-US" altLang="zh-CN" sz="1800" dirty="0">
                <a:solidFill>
                  <a:schemeClr val="tx1"/>
                </a:solidFill>
                <a:uFillTx/>
                <a:latin typeface="Lucida Sans" panose="020B0602030504020204" pitchFamily="34" charset="0"/>
              </a:rPr>
              <a:t>1. Non-asbestos;</a:t>
            </a:r>
            <a:endParaRPr lang="en-US" altLang="zh-CN" sz="1800" dirty="0">
              <a:solidFill>
                <a:schemeClr val="tx1"/>
              </a:solidFill>
              <a:uFillTx/>
              <a:latin typeface="Lucida Sans" panose="020B0602030504020204" pitchFamily="34" charset="0"/>
            </a:endParaRPr>
          </a:p>
          <a:p>
            <a:pPr marL="0" indent="457200" eaLnBrk="1" hangingPunct="1">
              <a:buFont typeface="Arial" panose="020B0604020202020204" pitchFamily="34" charset="0"/>
              <a:buNone/>
            </a:pPr>
            <a:r>
              <a:rPr lang="en-US" altLang="zh-CN" sz="1800" dirty="0">
                <a:solidFill>
                  <a:schemeClr val="tx1"/>
                </a:solidFill>
                <a:uFillTx/>
                <a:latin typeface="Lucida Sans" panose="020B0602030504020204" pitchFamily="34" charset="0"/>
              </a:rPr>
              <a:t>2. It does not contain heavy metal pollutants such as lead, cadmium, mercury, or nickel.</a:t>
            </a:r>
            <a:endParaRPr lang="en-US" altLang="zh-CN" sz="1800" dirty="0">
              <a:solidFill>
                <a:schemeClr val="tx1"/>
              </a:solidFill>
              <a:uFillTx/>
              <a:latin typeface="Lucida Sans" panose="020B0602030504020204" pitchFamily="34" charset="0"/>
            </a:endParaRPr>
          </a:p>
          <a:p>
            <a:pPr marL="0" indent="457200" eaLnBrk="1" hangingPunct="1">
              <a:buFont typeface="Arial" panose="020B0604020202020204" pitchFamily="34" charset="0"/>
              <a:buNone/>
            </a:pPr>
            <a:r>
              <a:rPr lang="en-US" altLang="zh-CN" sz="1800" dirty="0">
                <a:solidFill>
                  <a:schemeClr val="tx1"/>
                </a:solidFill>
                <a:uFillTx/>
                <a:latin typeface="Lucida Sans" panose="020B0602030504020204" pitchFamily="34" charset="0"/>
              </a:rPr>
              <a:t>3. It fully complies with all national laws and regulations.</a:t>
            </a:r>
            <a:endParaRPr lang="en-US" altLang="zh-CN" sz="1800" dirty="0">
              <a:solidFill>
                <a:schemeClr val="tx1"/>
              </a:solidFill>
              <a:uFillTx/>
              <a:latin typeface="Lucida Sans" panose="020B0602030504020204" pitchFamily="34" charset="0"/>
            </a:endParaRPr>
          </a:p>
          <a:p>
            <a:pPr marL="0" indent="457200" eaLnBrk="1" hangingPunct="1">
              <a:buFont typeface="Arial" panose="020B0604020202020204" pitchFamily="34" charset="0"/>
              <a:buNone/>
            </a:pPr>
            <a:r>
              <a:rPr lang="en-US" altLang="zh-CN" sz="1800" dirty="0">
                <a:solidFill>
                  <a:schemeClr val="tx1"/>
                </a:solidFill>
                <a:uFillTx/>
                <a:latin typeface="Lucida Sans" panose="020B0602030504020204" pitchFamily="34" charset="0"/>
              </a:rPr>
              <a:t>Currently, we are using lead-free copper and have a well-established formula for lead-free ceramics, which has been in use since 2021.</a:t>
            </a:r>
            <a:endParaRPr lang="en-US" altLang="zh-CN" sz="1800" dirty="0">
              <a:solidFill>
                <a:schemeClr val="tx1"/>
              </a:solidFill>
              <a:uFillTx/>
              <a:latin typeface="Lucida Sans" panose="020B0602030504020204" pitchFamily="34" charset="0"/>
            </a:endParaRPr>
          </a:p>
          <a:p>
            <a:pPr marL="0" indent="457200" eaLnBrk="1" hangingPunct="1">
              <a:buFont typeface="Arial" panose="020B0604020202020204" pitchFamily="34" charset="0"/>
              <a:buNone/>
            </a:pPr>
            <a:endParaRPr lang="en-US" altLang="zh-CN" sz="1800" dirty="0">
              <a:latin typeface="Lucida Sans" panose="020B0602030504020204" pitchFamily="34" charset="0"/>
            </a:endParaRPr>
          </a:p>
          <a:p>
            <a:pPr marL="0" indent="457200" eaLnBrk="1" hangingPunct="1">
              <a:buFont typeface="Arial" panose="020B0604020202020204" pitchFamily="34" charset="0"/>
              <a:buNone/>
            </a:pPr>
            <a:endParaRPr lang="en-US" altLang="zh-CN" sz="1800" dirty="0">
              <a:latin typeface="Lucida Sans" panose="020B0602030504020204" pitchFamily="34" charset="0"/>
            </a:endParaRPr>
          </a:p>
          <a:p>
            <a:pPr marL="0" indent="457200" eaLnBrk="1" hangingPunct="1">
              <a:buFont typeface="Arial" panose="020B0604020202020204" pitchFamily="34" charset="0"/>
              <a:buNone/>
            </a:pPr>
            <a:endParaRPr lang="en-US" altLang="zh-CN" sz="1800" dirty="0">
              <a:latin typeface="Lucida Sans" panose="020B0602030504020204" pitchFamily="34" charset="0"/>
            </a:endParaRPr>
          </a:p>
          <a:p>
            <a:pPr marL="0" indent="457200" eaLnBrk="1" hangingPunct="1">
              <a:buFont typeface="Arial" panose="020B0604020202020204" pitchFamily="34" charset="0"/>
              <a:buNone/>
            </a:pPr>
            <a:endParaRPr lang="en-US" altLang="zh-CN" sz="1800" dirty="0">
              <a:latin typeface="Lucida Sans" panose="020B0602030504020204" pitchFamily="34" charset="0"/>
            </a:endParaRPr>
          </a:p>
        </p:txBody>
      </p:sp>
      <p:pic>
        <p:nvPicPr>
          <p:cNvPr id="10244" name="图片 12"/>
          <p:cNvPicPr>
            <a:picLocks noChangeAspect="1"/>
          </p:cNvPicPr>
          <p:nvPr/>
        </p:nvPicPr>
        <p:blipFill>
          <a:blip r:embed="rId1"/>
          <a:stretch>
            <a:fillRect/>
          </a:stretch>
        </p:blipFill>
        <p:spPr>
          <a:xfrm>
            <a:off x="323850" y="4652963"/>
            <a:ext cx="2174875" cy="925512"/>
          </a:xfrm>
          <a:prstGeom prst="rect">
            <a:avLst/>
          </a:prstGeom>
          <a:noFill/>
          <a:ln w="9525">
            <a:noFill/>
          </a:ln>
        </p:spPr>
      </p:pic>
      <p:pic>
        <p:nvPicPr>
          <p:cNvPr id="10245" name="图片 11"/>
          <p:cNvPicPr>
            <a:picLocks noChangeAspect="1"/>
          </p:cNvPicPr>
          <p:nvPr/>
        </p:nvPicPr>
        <p:blipFill>
          <a:blip r:embed="rId2"/>
          <a:stretch>
            <a:fillRect/>
          </a:stretch>
        </p:blipFill>
        <p:spPr>
          <a:xfrm>
            <a:off x="6875463" y="4652963"/>
            <a:ext cx="2089150" cy="936625"/>
          </a:xfrm>
          <a:prstGeom prst="rect">
            <a:avLst/>
          </a:prstGeom>
          <a:noFill/>
          <a:ln w="9525">
            <a:noFill/>
          </a:ln>
        </p:spPr>
      </p:pic>
      <p:pic>
        <p:nvPicPr>
          <p:cNvPr id="10246" name="图片 1"/>
          <p:cNvPicPr>
            <a:picLocks noChangeAspect="1"/>
          </p:cNvPicPr>
          <p:nvPr/>
        </p:nvPicPr>
        <p:blipFill>
          <a:blip r:embed="rId3"/>
          <a:stretch>
            <a:fillRect/>
          </a:stretch>
        </p:blipFill>
        <p:spPr>
          <a:xfrm>
            <a:off x="2543175" y="4664075"/>
            <a:ext cx="1957388" cy="925513"/>
          </a:xfrm>
          <a:prstGeom prst="rect">
            <a:avLst/>
          </a:prstGeom>
          <a:noFill/>
          <a:ln w="9525">
            <a:noFill/>
          </a:ln>
        </p:spPr>
      </p:pic>
      <p:pic>
        <p:nvPicPr>
          <p:cNvPr id="10247" name="图片 1"/>
          <p:cNvPicPr>
            <a:picLocks noChangeAspect="1"/>
          </p:cNvPicPr>
          <p:nvPr/>
        </p:nvPicPr>
        <p:blipFill>
          <a:blip r:embed="rId4"/>
          <a:stretch>
            <a:fillRect/>
          </a:stretch>
        </p:blipFill>
        <p:spPr>
          <a:xfrm>
            <a:off x="4530725" y="4664075"/>
            <a:ext cx="2295525" cy="914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charRg st="0" end="0"/>
                                            </p:txEl>
                                          </p:spTgt>
                                        </p:tgtEl>
                                        <p:attrNameLst>
                                          <p:attrName>style.visibility</p:attrName>
                                        </p:attrNameLst>
                                      </p:cBhvr>
                                      <p:to>
                                        <p:strVal val="visible"/>
                                      </p:to>
                                    </p:set>
                                    <p:animEffect transition="in" filter="fade">
                                      <p:cBhvr>
                                        <p:cTn id="7" dur="1000"/>
                                        <p:tgtEl>
                                          <p:spTgt spid="8195">
                                            <p:txEl>
                                              <p:charRg st="0" end="0"/>
                                            </p:txEl>
                                          </p:spTgt>
                                        </p:tgtEl>
                                      </p:cBhvr>
                                    </p:animEffect>
                                    <p:anim calcmode="lin" valueType="num">
                                      <p:cBhvr>
                                        <p:cTn id="8" dur="1000" fill="hold"/>
                                        <p:tgtEl>
                                          <p:spTgt spid="8195">
                                            <p:txEl>
                                              <p:char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char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charRg st="1" end="1"/>
                                            </p:txEl>
                                          </p:spTgt>
                                        </p:tgtEl>
                                        <p:attrNameLst>
                                          <p:attrName>style.visibility</p:attrName>
                                        </p:attrNameLst>
                                      </p:cBhvr>
                                      <p:to>
                                        <p:strVal val="visible"/>
                                      </p:to>
                                    </p:set>
                                    <p:animEffect transition="in" filter="fade">
                                      <p:cBhvr>
                                        <p:cTn id="14" dur="1000"/>
                                        <p:tgtEl>
                                          <p:spTgt spid="8195">
                                            <p:txEl>
                                              <p:charRg st="1" end="1"/>
                                            </p:txEl>
                                          </p:spTgt>
                                        </p:tgtEl>
                                      </p:cBhvr>
                                    </p:animEffect>
                                    <p:anim calcmode="lin" valueType="num">
                                      <p:cBhvr>
                                        <p:cTn id="15" dur="1000" fill="hold"/>
                                        <p:tgtEl>
                                          <p:spTgt spid="8195">
                                            <p:txEl>
                                              <p:char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char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charRg st="2" end="2"/>
                                            </p:txEl>
                                          </p:spTgt>
                                        </p:tgtEl>
                                        <p:attrNameLst>
                                          <p:attrName>style.visibility</p:attrName>
                                        </p:attrNameLst>
                                      </p:cBhvr>
                                      <p:to>
                                        <p:strVal val="visible"/>
                                      </p:to>
                                    </p:set>
                                    <p:animEffect transition="in" filter="fade">
                                      <p:cBhvr>
                                        <p:cTn id="21" dur="1000"/>
                                        <p:tgtEl>
                                          <p:spTgt spid="8195">
                                            <p:txEl>
                                              <p:charRg st="2" end="2"/>
                                            </p:txEl>
                                          </p:spTgt>
                                        </p:tgtEl>
                                      </p:cBhvr>
                                    </p:animEffect>
                                    <p:anim calcmode="lin" valueType="num">
                                      <p:cBhvr>
                                        <p:cTn id="22" dur="1000" fill="hold"/>
                                        <p:tgtEl>
                                          <p:spTgt spid="8195">
                                            <p:txEl>
                                              <p:char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char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charRg st="3" end="3"/>
                                            </p:txEl>
                                          </p:spTgt>
                                        </p:tgtEl>
                                        <p:attrNameLst>
                                          <p:attrName>style.visibility</p:attrName>
                                        </p:attrNameLst>
                                      </p:cBhvr>
                                      <p:to>
                                        <p:strVal val="visible"/>
                                      </p:to>
                                    </p:set>
                                    <p:animEffect transition="in" filter="fade">
                                      <p:cBhvr>
                                        <p:cTn id="28" dur="1000"/>
                                        <p:tgtEl>
                                          <p:spTgt spid="8195">
                                            <p:txEl>
                                              <p:charRg st="3" end="3"/>
                                            </p:txEl>
                                          </p:spTgt>
                                        </p:tgtEl>
                                      </p:cBhvr>
                                    </p:animEffect>
                                    <p:anim calcmode="lin" valueType="num">
                                      <p:cBhvr>
                                        <p:cTn id="29" dur="1000" fill="hold"/>
                                        <p:tgtEl>
                                          <p:spTgt spid="8195">
                                            <p:txEl>
                                              <p:char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char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5">
                                            <p:txEl>
                                              <p:charRg st="4" end="4"/>
                                            </p:txEl>
                                          </p:spTgt>
                                        </p:tgtEl>
                                        <p:attrNameLst>
                                          <p:attrName>style.visibility</p:attrName>
                                        </p:attrNameLst>
                                      </p:cBhvr>
                                      <p:to>
                                        <p:strVal val="visible"/>
                                      </p:to>
                                    </p:set>
                                    <p:animEffect transition="in" filter="fade">
                                      <p:cBhvr>
                                        <p:cTn id="35" dur="1000"/>
                                        <p:tgtEl>
                                          <p:spTgt spid="8195">
                                            <p:txEl>
                                              <p:charRg st="4" end="4"/>
                                            </p:txEl>
                                          </p:spTgt>
                                        </p:tgtEl>
                                      </p:cBhvr>
                                    </p:animEffect>
                                    <p:anim calcmode="lin" valueType="num">
                                      <p:cBhvr>
                                        <p:cTn id="36" dur="1000" fill="hold"/>
                                        <p:tgtEl>
                                          <p:spTgt spid="8195">
                                            <p:txEl>
                                              <p:char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char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195">
                                            <p:txEl>
                                              <p:charRg st="5" end="5"/>
                                            </p:txEl>
                                          </p:spTgt>
                                        </p:tgtEl>
                                        <p:attrNameLst>
                                          <p:attrName>style.visibility</p:attrName>
                                        </p:attrNameLst>
                                      </p:cBhvr>
                                      <p:to>
                                        <p:strVal val="visible"/>
                                      </p:to>
                                    </p:set>
                                    <p:animEffect transition="in" filter="fade">
                                      <p:cBhvr>
                                        <p:cTn id="42" dur="1000"/>
                                        <p:tgtEl>
                                          <p:spTgt spid="8195">
                                            <p:txEl>
                                              <p:charRg st="5" end="5"/>
                                            </p:txEl>
                                          </p:spTgt>
                                        </p:tgtEl>
                                      </p:cBhvr>
                                    </p:animEffect>
                                    <p:anim calcmode="lin" valueType="num">
                                      <p:cBhvr>
                                        <p:cTn id="43" dur="1000" fill="hold"/>
                                        <p:tgtEl>
                                          <p:spTgt spid="8195">
                                            <p:txEl>
                                              <p:char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195">
                                            <p:txEl>
                                              <p:char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a:xfrm>
            <a:off x="605155" y="1076325"/>
            <a:ext cx="1614805" cy="115125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en-US" altLang="zh-CN" sz="1400" dirty="0">
                <a:solidFill>
                  <a:schemeClr val="bg1"/>
                </a:solidFill>
                <a:uFillTx/>
                <a:latin typeface="Book Antiqua" panose="02040602050305030304" pitchFamily="18" charset="0"/>
              </a:rPr>
              <a:t>Clearly define the input required from the customer</a:t>
            </a:r>
            <a:r>
              <a:rPr lang="en-US" altLang="zh-CN" dirty="0">
                <a:solidFill>
                  <a:schemeClr val="bg1"/>
                </a:solidFill>
                <a:latin typeface="Book Antiqua" panose="02040602050305030304" pitchFamily="18" charset="0"/>
              </a:rPr>
              <a:t>.</a:t>
            </a:r>
            <a:endParaRPr lang="en-US" altLang="zh-CN" dirty="0">
              <a:solidFill>
                <a:schemeClr val="bg1"/>
              </a:solidFill>
              <a:latin typeface="Book Antiqua" panose="02040602050305030304" pitchFamily="18" charset="0"/>
            </a:endParaRPr>
          </a:p>
        </p:txBody>
      </p:sp>
      <p:sp>
        <p:nvSpPr>
          <p:cNvPr id="5" name="下箭头 4"/>
          <p:cNvSpPr/>
          <p:nvPr/>
        </p:nvSpPr>
        <p:spPr>
          <a:xfrm>
            <a:off x="1244600" y="2273300"/>
            <a:ext cx="82550" cy="863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7" name="圆角矩形 6"/>
          <p:cNvSpPr/>
          <p:nvPr/>
        </p:nvSpPr>
        <p:spPr>
          <a:xfrm>
            <a:off x="636588" y="3213100"/>
            <a:ext cx="1216025" cy="1295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en-US" altLang="zh-CN" dirty="0">
                <a:solidFill>
                  <a:schemeClr val="bg1"/>
                </a:solidFill>
                <a:latin typeface="Book Antiqua" panose="02040602050305030304" pitchFamily="18" charset="0"/>
              </a:rPr>
              <a:t>Formula design</a:t>
            </a:r>
            <a:endParaRPr lang="en-US" altLang="zh-CN" dirty="0">
              <a:solidFill>
                <a:schemeClr val="bg1"/>
              </a:solidFill>
              <a:latin typeface="Book Antiqua" panose="02040602050305030304" pitchFamily="18" charset="0"/>
            </a:endParaRPr>
          </a:p>
        </p:txBody>
      </p:sp>
      <p:sp>
        <p:nvSpPr>
          <p:cNvPr id="9" name="圆角矩形 8"/>
          <p:cNvSpPr/>
          <p:nvPr/>
        </p:nvSpPr>
        <p:spPr>
          <a:xfrm>
            <a:off x="1947863" y="2689225"/>
            <a:ext cx="944563" cy="22526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chemeClr val="bg1"/>
                </a:solidFill>
                <a:effectLst/>
                <a:uLnTx/>
                <a:uFillTx/>
                <a:latin typeface="+mn-lt"/>
                <a:ea typeface="+mn-ea"/>
                <a:cs typeface="+mn-cs"/>
              </a:rPr>
              <a:t>Mixing material</a:t>
            </a:r>
            <a:endParaRPr kumimoji="0" lang="en-US" altLang="zh-CN"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下箭头 9"/>
          <p:cNvSpPr/>
          <p:nvPr/>
        </p:nvSpPr>
        <p:spPr>
          <a:xfrm>
            <a:off x="1255713" y="4614863"/>
            <a:ext cx="71438" cy="79216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1" name="圆角矩形 10"/>
          <p:cNvSpPr/>
          <p:nvPr/>
        </p:nvSpPr>
        <p:spPr>
          <a:xfrm>
            <a:off x="684213" y="5443538"/>
            <a:ext cx="1079500" cy="10810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0" i="0" baseline="0" noProof="0" dirty="0">
                <a:ln>
                  <a:noFill/>
                </a:ln>
                <a:solidFill>
                  <a:schemeClr val="bg1"/>
                </a:solidFill>
                <a:effectLst/>
                <a:uLnTx/>
                <a:uFillTx/>
                <a:latin typeface="+mn-lt"/>
                <a:ea typeface="+mn-ea"/>
                <a:cs typeface="+mn-cs"/>
              </a:rPr>
              <a:t>Thermal pressing</a:t>
            </a:r>
            <a:endParaRPr kumimoji="0" lang="en-US" altLang="zh-CN" sz="1400" b="0" i="0" baseline="0" noProof="0" dirty="0">
              <a:ln>
                <a:noFill/>
              </a:ln>
              <a:solidFill>
                <a:schemeClr val="bg1"/>
              </a:solidFill>
              <a:effectLst/>
              <a:uLnTx/>
              <a:uFillTx/>
              <a:latin typeface="+mn-lt"/>
              <a:ea typeface="+mn-ea"/>
              <a:cs typeface="+mn-cs"/>
            </a:endParaRPr>
          </a:p>
        </p:txBody>
      </p:sp>
      <p:sp>
        <p:nvSpPr>
          <p:cNvPr id="12" name="直角上箭头 11"/>
          <p:cNvSpPr/>
          <p:nvPr/>
        </p:nvSpPr>
        <p:spPr>
          <a:xfrm rot="16200000" flipH="1">
            <a:off x="1835944" y="4509294"/>
            <a:ext cx="287338" cy="1152525"/>
          </a:xfrm>
          <a:prstGeom prst="ben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mn-lt"/>
              <a:ea typeface="+mn-ea"/>
              <a:cs typeface="+mn-cs"/>
            </a:endParaRPr>
          </a:p>
        </p:txBody>
      </p:sp>
      <p:cxnSp>
        <p:nvCxnSpPr>
          <p:cNvPr id="13" name="直接连接符 12"/>
          <p:cNvCxnSpPr/>
          <p:nvPr/>
        </p:nvCxnSpPr>
        <p:spPr>
          <a:xfrm>
            <a:off x="2987675" y="1143000"/>
            <a:ext cx="0" cy="48244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987675" y="1125538"/>
            <a:ext cx="13398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3563938" y="1412875"/>
            <a:ext cx="1330325" cy="863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en-US" altLang="zh-CN" dirty="0">
                <a:solidFill>
                  <a:schemeClr val="bg1"/>
                </a:solidFill>
                <a:latin typeface="Book Antiqua" panose="02040602050305030304" pitchFamily="18" charset="0"/>
              </a:rPr>
              <a:t>Heat treatment</a:t>
            </a:r>
            <a:endParaRPr lang="en-US" altLang="zh-CN" dirty="0">
              <a:solidFill>
                <a:schemeClr val="bg1"/>
              </a:solidFill>
              <a:latin typeface="Book Antiqua" panose="02040602050305030304" pitchFamily="18" charset="0"/>
            </a:endParaRPr>
          </a:p>
        </p:txBody>
      </p:sp>
      <p:sp>
        <p:nvSpPr>
          <p:cNvPr id="16" name="下箭头 15"/>
          <p:cNvSpPr/>
          <p:nvPr/>
        </p:nvSpPr>
        <p:spPr>
          <a:xfrm>
            <a:off x="4222750" y="2276475"/>
            <a:ext cx="71438" cy="4318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7" name="圆角矩形 16"/>
          <p:cNvSpPr/>
          <p:nvPr/>
        </p:nvSpPr>
        <p:spPr>
          <a:xfrm>
            <a:off x="3563938" y="2781300"/>
            <a:ext cx="1330325" cy="863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600" b="0" i="0" baseline="0" noProof="0" dirty="0">
                <a:ln>
                  <a:noFill/>
                </a:ln>
                <a:solidFill>
                  <a:schemeClr val="bg1"/>
                </a:solidFill>
                <a:effectLst/>
                <a:uLnTx/>
                <a:uFillTx/>
                <a:latin typeface="+mn-lt"/>
                <a:ea typeface="+mn-ea"/>
                <a:cs typeface="+mn-cs"/>
              </a:rPr>
              <a:t>Grinding and data collection</a:t>
            </a:r>
            <a:endParaRPr kumimoji="0" lang="en-US" altLang="zh-CN" sz="1600" b="0" i="0" baseline="0" noProof="0" dirty="0">
              <a:ln>
                <a:noFill/>
              </a:ln>
              <a:solidFill>
                <a:schemeClr val="bg1"/>
              </a:solidFill>
              <a:effectLst/>
              <a:uLnTx/>
              <a:uFillTx/>
              <a:latin typeface="+mn-lt"/>
              <a:ea typeface="+mn-ea"/>
              <a:cs typeface="+mn-cs"/>
            </a:endParaRPr>
          </a:p>
        </p:txBody>
      </p:sp>
      <p:sp>
        <p:nvSpPr>
          <p:cNvPr id="18" name="圆角矩形 17"/>
          <p:cNvSpPr/>
          <p:nvPr/>
        </p:nvSpPr>
        <p:spPr>
          <a:xfrm>
            <a:off x="3563303" y="4096385"/>
            <a:ext cx="1330325" cy="8651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600" b="0" i="0" baseline="0" noProof="0" dirty="0">
                <a:ln>
                  <a:noFill/>
                </a:ln>
                <a:solidFill>
                  <a:schemeClr val="bg1"/>
                </a:solidFill>
                <a:effectLst/>
                <a:uLnTx/>
                <a:uFillTx/>
                <a:latin typeface="+mn-lt"/>
                <a:ea typeface="+mn-ea"/>
                <a:cs typeface="+mn-cs"/>
              </a:rPr>
              <a:t>Corrosion by heat</a:t>
            </a:r>
            <a:endParaRPr kumimoji="0" lang="en-US" altLang="zh-CN" sz="1600" b="0" i="0" baseline="0" noProof="0" dirty="0">
              <a:ln>
                <a:noFill/>
              </a:ln>
              <a:solidFill>
                <a:schemeClr val="bg1"/>
              </a:solidFill>
              <a:effectLst/>
              <a:uLnTx/>
              <a:uFillTx/>
              <a:latin typeface="+mn-lt"/>
              <a:ea typeface="+mn-ea"/>
              <a:cs typeface="+mn-cs"/>
            </a:endParaRPr>
          </a:p>
        </p:txBody>
      </p:sp>
      <p:sp>
        <p:nvSpPr>
          <p:cNvPr id="19" name="下箭头 18"/>
          <p:cNvSpPr/>
          <p:nvPr/>
        </p:nvSpPr>
        <p:spPr>
          <a:xfrm flipH="1">
            <a:off x="4229100" y="3644900"/>
            <a:ext cx="98425" cy="4318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20" name="下箭头 19"/>
          <p:cNvSpPr/>
          <p:nvPr/>
        </p:nvSpPr>
        <p:spPr>
          <a:xfrm>
            <a:off x="4217988" y="4981575"/>
            <a:ext cx="117475" cy="4318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21" name="圆角矩形 20"/>
          <p:cNvSpPr/>
          <p:nvPr/>
        </p:nvSpPr>
        <p:spPr>
          <a:xfrm>
            <a:off x="3563938" y="5440363"/>
            <a:ext cx="1441450" cy="863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en-US" altLang="zh-CN" sz="1400" dirty="0">
                <a:solidFill>
                  <a:schemeClr val="bg1"/>
                </a:solidFill>
                <a:uFillTx/>
                <a:latin typeface="Book Antiqua" panose="02040602050305030304" pitchFamily="18" charset="0"/>
              </a:rPr>
              <a:t>Electrostatically applied powder coating</a:t>
            </a:r>
            <a:endParaRPr lang="en-US" altLang="zh-CN" sz="1400" dirty="0">
              <a:solidFill>
                <a:schemeClr val="bg1"/>
              </a:solidFill>
              <a:uFillTx/>
              <a:latin typeface="Book Antiqua" panose="02040602050305030304" pitchFamily="18" charset="0"/>
            </a:endParaRPr>
          </a:p>
        </p:txBody>
      </p:sp>
      <p:cxnSp>
        <p:nvCxnSpPr>
          <p:cNvPr id="22" name="直接连接符 21"/>
          <p:cNvCxnSpPr/>
          <p:nvPr/>
        </p:nvCxnSpPr>
        <p:spPr>
          <a:xfrm>
            <a:off x="1763713" y="5949950"/>
            <a:ext cx="12239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795963" y="1125538"/>
            <a:ext cx="0" cy="48593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795963" y="1125538"/>
            <a:ext cx="10080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6228080" y="1772920"/>
            <a:ext cx="1482090" cy="863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600" b="0" i="0" baseline="0" noProof="0" dirty="0">
                <a:ln>
                  <a:noFill/>
                </a:ln>
                <a:solidFill>
                  <a:schemeClr val="bg1"/>
                </a:solidFill>
                <a:effectLst/>
                <a:uLnTx/>
                <a:uFillTx/>
                <a:latin typeface="+mn-lt"/>
                <a:ea typeface="+mn-ea"/>
                <a:cs typeface="+mn-cs"/>
              </a:rPr>
              <a:t>Install the additional components</a:t>
            </a:r>
            <a:endParaRPr kumimoji="0" lang="en-US" altLang="zh-CN" sz="1600" b="0" i="0" baseline="0" noProof="0" dirty="0">
              <a:ln>
                <a:noFill/>
              </a:ln>
              <a:solidFill>
                <a:schemeClr val="bg1"/>
              </a:solidFill>
              <a:effectLst/>
              <a:uLnTx/>
              <a:uFillTx/>
              <a:latin typeface="+mn-lt"/>
              <a:ea typeface="+mn-ea"/>
              <a:cs typeface="+mn-cs"/>
            </a:endParaRPr>
          </a:p>
        </p:txBody>
      </p:sp>
      <p:sp>
        <p:nvSpPr>
          <p:cNvPr id="29" name="下箭头 28"/>
          <p:cNvSpPr/>
          <p:nvPr/>
        </p:nvSpPr>
        <p:spPr>
          <a:xfrm flipH="1">
            <a:off x="6804025" y="2781300"/>
            <a:ext cx="160338" cy="100488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31" name="圆角矩形 30"/>
          <p:cNvSpPr/>
          <p:nvPr/>
        </p:nvSpPr>
        <p:spPr>
          <a:xfrm>
            <a:off x="6300788" y="3860800"/>
            <a:ext cx="1368425" cy="8810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en-US" altLang="zh-CN" dirty="0">
                <a:solidFill>
                  <a:schemeClr val="bg1"/>
                </a:solidFill>
                <a:latin typeface="Book Antiqua" panose="02040602050305030304" pitchFamily="18" charset="0"/>
              </a:rPr>
              <a:t>Bench testing</a:t>
            </a:r>
            <a:endParaRPr lang="en-US" altLang="zh-CN" dirty="0">
              <a:solidFill>
                <a:schemeClr val="bg1"/>
              </a:solidFill>
              <a:latin typeface="Book Antiqua" panose="02040602050305030304" pitchFamily="18" charset="0"/>
            </a:endParaRPr>
          </a:p>
        </p:txBody>
      </p:sp>
      <p:cxnSp>
        <p:nvCxnSpPr>
          <p:cNvPr id="32" name="直接箭头连接符 31"/>
          <p:cNvCxnSpPr/>
          <p:nvPr/>
        </p:nvCxnSpPr>
        <p:spPr>
          <a:xfrm>
            <a:off x="4335463" y="1125538"/>
            <a:ext cx="0" cy="2873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6800850" y="1125538"/>
            <a:ext cx="0" cy="6699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005388" y="5984875"/>
            <a:ext cx="7905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315" name="矩形 43"/>
          <p:cNvSpPr/>
          <p:nvPr/>
        </p:nvSpPr>
        <p:spPr>
          <a:xfrm>
            <a:off x="409575" y="260350"/>
            <a:ext cx="8283575" cy="368300"/>
          </a:xfrm>
          <a:prstGeom prst="rect">
            <a:avLst/>
          </a:prstGeom>
          <a:noFill/>
          <a:ln w="9525">
            <a:noFill/>
          </a:ln>
        </p:spPr>
        <p:txBody>
          <a:bodyPr wrap="square">
            <a:spAutoFit/>
          </a:bodyPr>
          <a:p>
            <a:r>
              <a:rPr lang="zh-CN" altLang="en-US" sz="1800" b="1" dirty="0">
                <a:solidFill>
                  <a:srgbClr val="0070C0"/>
                </a:solidFill>
                <a:uFillTx/>
                <a:latin typeface="宋体" panose="02010600030101010101" pitchFamily="2" charset="-122"/>
              </a:rPr>
              <a:t>完善的研发流程</a:t>
            </a:r>
            <a:r>
              <a:rPr lang="en-US" altLang="zh-CN" sz="1800" dirty="0">
                <a:solidFill>
                  <a:srgbClr val="0070C0"/>
                </a:solidFill>
                <a:uFillTx/>
                <a:latin typeface="Lucida Sans" panose="020B0602030504020204" pitchFamily="34" charset="0"/>
              </a:rPr>
              <a:t>A well-developed research and development process</a:t>
            </a:r>
            <a:endParaRPr lang="en-US" altLang="zh-CN" sz="1800" dirty="0">
              <a:solidFill>
                <a:srgbClr val="0070C0"/>
              </a:solidFill>
              <a:uFillTx/>
              <a:latin typeface="Lucida Sans" panose="020B0602030504020204" pitchFamily="34" charset="0"/>
            </a:endParaRPr>
          </a:p>
        </p:txBody>
      </p:sp>
      <p:sp>
        <p:nvSpPr>
          <p:cNvPr id="30" name="下箭头 28"/>
          <p:cNvSpPr/>
          <p:nvPr/>
        </p:nvSpPr>
        <p:spPr>
          <a:xfrm flipH="1">
            <a:off x="6875463" y="4797425"/>
            <a:ext cx="161925" cy="100488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34" name="圆角矩形 30"/>
          <p:cNvSpPr/>
          <p:nvPr/>
        </p:nvSpPr>
        <p:spPr>
          <a:xfrm>
            <a:off x="6300788" y="5805488"/>
            <a:ext cx="1368425" cy="8810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en-US" altLang="zh-CN" sz="1200" dirty="0">
                <a:solidFill>
                  <a:schemeClr val="bg1"/>
                </a:solidFill>
                <a:uFillTx/>
                <a:latin typeface="Book Antiqua" panose="02040602050305030304" pitchFamily="18" charset="0"/>
              </a:rPr>
              <a:t>Preparation and organization of the report</a:t>
            </a:r>
            <a:endParaRPr lang="en-US" altLang="zh-CN" sz="1200" dirty="0">
              <a:solidFill>
                <a:schemeClr val="bg1"/>
              </a:solidFill>
              <a:uFillTx/>
              <a:latin typeface="Book Antiqua" panose="0204060205030503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Rectangle 3"/>
          <p:cNvSpPr>
            <a:spLocks noGrp="1"/>
          </p:cNvSpPr>
          <p:nvPr>
            <p:ph type="subTitle" idx="1"/>
          </p:nvPr>
        </p:nvSpPr>
        <p:spPr>
          <a:xfrm>
            <a:off x="179388" y="765175"/>
            <a:ext cx="8821737" cy="6092825"/>
          </a:xfrm>
        </p:spPr>
        <p:txBody>
          <a:bodyPr vert="horz" wrap="square" lIns="91440" tIns="45720" rIns="91440" bIns="45720" anchor="t" anchorCtr="0"/>
          <a:p>
            <a:pPr algn="l" eaLnBrk="1" hangingPunct="1">
              <a:buClr>
                <a:srgbClr val="F9F9F9"/>
              </a:buClr>
              <a:buSzPct val="65000"/>
            </a:pPr>
            <a:r>
              <a:rPr lang="zh-CN" altLang="en-US" sz="1800" kern="1200" dirty="0">
                <a:latin typeface="+mn-lt"/>
                <a:ea typeface="+mn-ea"/>
                <a:cs typeface="Arial" panose="020B0604020202020204" pitchFamily="34" charset="0"/>
              </a:rPr>
              <a:t> </a:t>
            </a:r>
            <a:endParaRPr lang="en-US" altLang="zh-CN" sz="1800" kern="1200" dirty="0">
              <a:latin typeface="+mn-lt"/>
              <a:ea typeface="+mn-ea"/>
              <a:cs typeface="Arial" panose="020B0604020202020204" pitchFamily="34" charset="0"/>
            </a:endParaRPr>
          </a:p>
          <a:p>
            <a:pPr algn="l" eaLnBrk="1" hangingPunct="1">
              <a:buClr>
                <a:srgbClr val="F9F9F9"/>
              </a:buClr>
              <a:buSzPct val="65000"/>
            </a:pPr>
            <a:endParaRPr lang="en-US" altLang="zh-CN" sz="1800" kern="1200" dirty="0">
              <a:latin typeface="+mn-lt"/>
              <a:ea typeface="Arial" panose="020B0604020202020204" pitchFamily="34" charset="0"/>
              <a:cs typeface="+mn-cs"/>
            </a:endParaRPr>
          </a:p>
        </p:txBody>
      </p:sp>
      <p:sp>
        <p:nvSpPr>
          <p:cNvPr id="5" name="Oval 4"/>
          <p:cNvSpPr/>
          <p:nvPr>
            <p:custDataLst>
              <p:tags r:id="rId1"/>
            </p:custDataLst>
          </p:nvPr>
        </p:nvSpPr>
        <p:spPr>
          <a:xfrm>
            <a:off x="1187450" y="836613"/>
            <a:ext cx="6121400" cy="58054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Straight Connector 8"/>
          <p:cNvCxnSpPr>
            <a:endCxn id="5" idx="0"/>
          </p:cNvCxnSpPr>
          <p:nvPr>
            <p:custDataLst>
              <p:tags r:id="rId2"/>
            </p:custDataLst>
          </p:nvPr>
        </p:nvCxnSpPr>
        <p:spPr>
          <a:xfrm flipH="1" flipV="1">
            <a:off x="4248150" y="836613"/>
            <a:ext cx="36513" cy="2808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5" idx="2"/>
          </p:cNvCxnSpPr>
          <p:nvPr>
            <p:custDataLst>
              <p:tags r:id="rId3"/>
            </p:custDataLst>
          </p:nvPr>
        </p:nvCxnSpPr>
        <p:spPr>
          <a:xfrm flipH="1">
            <a:off x="1187450" y="3644900"/>
            <a:ext cx="3097213" cy="93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5" idx="6"/>
          </p:cNvCxnSpPr>
          <p:nvPr>
            <p:custDataLst>
              <p:tags r:id="rId4"/>
            </p:custDataLst>
          </p:nvPr>
        </p:nvCxnSpPr>
        <p:spPr>
          <a:xfrm>
            <a:off x="4284663" y="3644900"/>
            <a:ext cx="3024188" cy="93663"/>
          </a:xfrm>
          <a:prstGeom prst="line">
            <a:avLst/>
          </a:prstGeom>
        </p:spPr>
        <p:style>
          <a:lnRef idx="1">
            <a:schemeClr val="accent1"/>
          </a:lnRef>
          <a:fillRef idx="0">
            <a:schemeClr val="accent1"/>
          </a:fillRef>
          <a:effectRef idx="0">
            <a:schemeClr val="accent1"/>
          </a:effectRef>
          <a:fontRef idx="minor">
            <a:schemeClr val="tx1"/>
          </a:fontRef>
        </p:style>
      </p:cxnSp>
      <p:sp>
        <p:nvSpPr>
          <p:cNvPr id="13319" name="TextBox 23"/>
          <p:cNvSpPr txBox="1"/>
          <p:nvPr>
            <p:custDataLst>
              <p:tags r:id="rId5"/>
            </p:custDataLst>
          </p:nvPr>
        </p:nvSpPr>
        <p:spPr>
          <a:xfrm>
            <a:off x="1908175" y="2349500"/>
            <a:ext cx="2602865" cy="768350"/>
          </a:xfrm>
          <a:prstGeom prst="rect">
            <a:avLst/>
          </a:prstGeom>
          <a:noFill/>
          <a:ln w="9525">
            <a:noFill/>
          </a:ln>
        </p:spPr>
        <p:txBody>
          <a:bodyPr wrap="square">
            <a:spAutoFit/>
          </a:bodyPr>
          <a:p>
            <a:r>
              <a:rPr lang="zh-CN" altLang="en-US" sz="1600" b="1" dirty="0">
                <a:solidFill>
                  <a:srgbClr val="00B050"/>
                </a:solidFill>
                <a:uFillTx/>
                <a:latin typeface="Arial" panose="020B0604020202020204" pitchFamily="34" charset="0"/>
              </a:rPr>
              <a:t>半金属配方</a:t>
            </a:r>
            <a:endParaRPr lang="zh-CN" altLang="en-US" sz="1600" b="1" dirty="0">
              <a:solidFill>
                <a:srgbClr val="00B050"/>
              </a:solidFill>
              <a:uFillTx/>
              <a:latin typeface="Arial" panose="020B0604020202020204" pitchFamily="34" charset="0"/>
            </a:endParaRPr>
          </a:p>
          <a:p>
            <a:r>
              <a:rPr lang="en-US" altLang="zh-CN" sz="1600" b="1" dirty="0">
                <a:solidFill>
                  <a:srgbClr val="00B050"/>
                </a:solidFill>
                <a:uFillTx/>
                <a:latin typeface="Arial" panose="020B0604020202020204" pitchFamily="34" charset="0"/>
              </a:rPr>
              <a:t>Semi-metallic formula</a:t>
            </a:r>
            <a:r>
              <a:rPr lang="en-US" altLang="zh-CN" sz="2800" b="1" dirty="0">
                <a:solidFill>
                  <a:srgbClr val="00B050"/>
                </a:solidFill>
                <a:latin typeface="Arial" panose="020B0604020202020204" pitchFamily="34" charset="0"/>
              </a:rPr>
              <a:t> </a:t>
            </a:r>
            <a:endParaRPr lang="en-US" altLang="zh-CN" sz="2800" b="1" dirty="0">
              <a:solidFill>
                <a:srgbClr val="00B050"/>
              </a:solidFill>
              <a:latin typeface="Arial" panose="020B0604020202020204" pitchFamily="34" charset="0"/>
            </a:endParaRPr>
          </a:p>
        </p:txBody>
      </p:sp>
      <p:sp>
        <p:nvSpPr>
          <p:cNvPr id="13320" name="TextBox 24"/>
          <p:cNvSpPr txBox="1"/>
          <p:nvPr>
            <p:custDataLst>
              <p:tags r:id="rId6"/>
            </p:custDataLst>
          </p:nvPr>
        </p:nvSpPr>
        <p:spPr>
          <a:xfrm>
            <a:off x="4572000" y="2349500"/>
            <a:ext cx="3006725" cy="768350"/>
          </a:xfrm>
          <a:prstGeom prst="rect">
            <a:avLst/>
          </a:prstGeom>
          <a:noFill/>
          <a:ln w="9525">
            <a:noFill/>
          </a:ln>
        </p:spPr>
        <p:txBody>
          <a:bodyPr wrap="square">
            <a:spAutoFit/>
          </a:bodyPr>
          <a:p>
            <a:r>
              <a:rPr lang="zh-CN" altLang="en-US" sz="1600" b="1" dirty="0">
                <a:solidFill>
                  <a:srgbClr val="00B050"/>
                </a:solidFill>
                <a:uFillTx/>
                <a:latin typeface="Arial" panose="020B0604020202020204" pitchFamily="34" charset="0"/>
              </a:rPr>
              <a:t>少金属配方</a:t>
            </a:r>
            <a:endParaRPr lang="zh-CN" altLang="en-US" sz="1600" b="1" dirty="0">
              <a:solidFill>
                <a:srgbClr val="00B050"/>
              </a:solidFill>
              <a:uFillTx/>
              <a:latin typeface="Arial" panose="020B0604020202020204" pitchFamily="34" charset="0"/>
            </a:endParaRPr>
          </a:p>
          <a:p>
            <a:r>
              <a:rPr lang="en-US" altLang="zh-CN" sz="1600" b="1" dirty="0">
                <a:solidFill>
                  <a:srgbClr val="00B050"/>
                </a:solidFill>
                <a:uFillTx/>
                <a:latin typeface="Arial" panose="020B0604020202020204" pitchFamily="34" charset="0"/>
              </a:rPr>
              <a:t>Low-metal formulation</a:t>
            </a:r>
            <a:r>
              <a:rPr lang="en-US" altLang="zh-CN" sz="2800" b="1" dirty="0">
                <a:solidFill>
                  <a:srgbClr val="00B050"/>
                </a:solidFill>
                <a:latin typeface="Arial" panose="020B0604020202020204" pitchFamily="34" charset="0"/>
              </a:rPr>
              <a:t> </a:t>
            </a:r>
            <a:endParaRPr lang="en-US" altLang="zh-CN" sz="2800" b="1" dirty="0">
              <a:solidFill>
                <a:srgbClr val="00B050"/>
              </a:solidFill>
              <a:latin typeface="Arial" panose="020B0604020202020204" pitchFamily="34" charset="0"/>
            </a:endParaRPr>
          </a:p>
        </p:txBody>
      </p:sp>
      <p:sp>
        <p:nvSpPr>
          <p:cNvPr id="32" name="Curved Up Arrow 31"/>
          <p:cNvSpPr/>
          <p:nvPr>
            <p:custDataLst>
              <p:tags r:id="rId7"/>
            </p:custDataLst>
          </p:nvPr>
        </p:nvSpPr>
        <p:spPr>
          <a:xfrm>
            <a:off x="1187450" y="3789363"/>
            <a:ext cx="6192838" cy="79216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1600" noProof="0" dirty="0">
                <a:solidFill>
                  <a:schemeClr val="tx1"/>
                </a:solidFill>
                <a:uFillTx/>
                <a:latin typeface="+中文正文" charset="0"/>
                <a:sym typeface="+mn-ea"/>
              </a:rPr>
              <a:t>NAO</a:t>
            </a:r>
            <a:r>
              <a:rPr lang="zh-CN" altLang="en-US" sz="1600" noProof="0" dirty="0">
                <a:solidFill>
                  <a:schemeClr val="tx1"/>
                </a:solidFill>
                <a:uFillTx/>
                <a:latin typeface="+中文正文" charset="0"/>
                <a:sym typeface="+mn-ea"/>
              </a:rPr>
              <a:t>陶瓷配方</a:t>
            </a:r>
            <a:endParaRPr lang="zh-CN" altLang="en-US" sz="1600" noProof="0" dirty="0">
              <a:solidFill>
                <a:schemeClr val="tx1"/>
              </a:solidFill>
              <a:uFillTx/>
              <a:latin typeface="+中文正文" charset="0"/>
              <a:sym typeface="+mn-ea"/>
            </a:endParaRPr>
          </a:p>
          <a:p>
            <a:pPr marL="0" marR="0" lvl="0" indent="0" algn="ctr" defTabSz="914400" rtl="0" eaLnBrk="0" fontAlgn="base" latinLnBrk="0" hangingPunct="0">
              <a:lnSpc>
                <a:spcPct val="100000"/>
              </a:lnSpc>
              <a:spcBef>
                <a:spcPct val="0"/>
              </a:spcBef>
              <a:spcAft>
                <a:spcPct val="0"/>
              </a:spcAft>
              <a:buClrTx/>
              <a:buSzTx/>
              <a:buFontTx/>
              <a:buNone/>
              <a:defRPr/>
            </a:pPr>
            <a:r>
              <a:rPr lang="en-US" altLang="zh-CN" sz="1600" noProof="0" dirty="0">
                <a:solidFill>
                  <a:schemeClr val="tx1"/>
                </a:solidFill>
                <a:uFillTx/>
                <a:latin typeface="+中文正文" charset="0"/>
                <a:sym typeface="+mn-ea"/>
              </a:rPr>
              <a:t>NAO Ceramic Formula</a:t>
            </a:r>
            <a:endParaRPr kumimoji="0" lang="en-US" altLang="zh-CN" sz="1600" baseline="0" noProof="0" dirty="0">
              <a:solidFill>
                <a:schemeClr val="tx1"/>
              </a:solidFill>
              <a:uFillTx/>
              <a:latin typeface="+中文正文"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600" i="0" baseline="0" noProof="0" dirty="0">
              <a:ln>
                <a:noFill/>
              </a:ln>
              <a:solidFill>
                <a:schemeClr val="tx1"/>
              </a:solidFill>
              <a:effectLst/>
              <a:uLnTx/>
              <a:uFillTx/>
              <a:latin typeface="+中文正文" charset="0"/>
              <a:ea typeface="+mn-ea"/>
              <a:cs typeface="+mn-cs"/>
            </a:endParaRPr>
          </a:p>
        </p:txBody>
      </p:sp>
      <p:sp>
        <p:nvSpPr>
          <p:cNvPr id="33" name="Curved Left Arrow 32"/>
          <p:cNvSpPr/>
          <p:nvPr>
            <p:custDataLst>
              <p:tags r:id="rId8"/>
            </p:custDataLst>
          </p:nvPr>
        </p:nvSpPr>
        <p:spPr>
          <a:xfrm>
            <a:off x="2700338" y="4508500"/>
            <a:ext cx="719138" cy="18732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Curved Right Arrow 34"/>
          <p:cNvSpPr/>
          <p:nvPr>
            <p:custDataLst>
              <p:tags r:id="rId9"/>
            </p:custDataLst>
          </p:nvPr>
        </p:nvSpPr>
        <p:spPr>
          <a:xfrm>
            <a:off x="5219700" y="4437063"/>
            <a:ext cx="647700" cy="19446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325" name="TextBox 35"/>
          <p:cNvSpPr txBox="1"/>
          <p:nvPr>
            <p:custDataLst>
              <p:tags r:id="rId10"/>
            </p:custDataLst>
          </p:nvPr>
        </p:nvSpPr>
        <p:spPr>
          <a:xfrm>
            <a:off x="1903095" y="4724400"/>
            <a:ext cx="1515110" cy="953135"/>
          </a:xfrm>
          <a:prstGeom prst="rect">
            <a:avLst/>
          </a:prstGeom>
          <a:noFill/>
          <a:ln w="9525">
            <a:noFill/>
          </a:ln>
        </p:spPr>
        <p:txBody>
          <a:bodyPr wrap="square">
            <a:spAutoFit/>
          </a:bodyPr>
          <a:p>
            <a:r>
              <a:rPr lang="zh-CN" altLang="en-US" sz="1400" b="1" dirty="0">
                <a:solidFill>
                  <a:srgbClr val="FF0000"/>
                </a:solidFill>
                <a:uFillTx/>
                <a:latin typeface="Arial" panose="020B0604020202020204" pitchFamily="34" charset="0"/>
              </a:rPr>
              <a:t>多铜陶瓷配方</a:t>
            </a:r>
            <a:r>
              <a:rPr lang="en-US" altLang="zh-CN" sz="1400" b="1" dirty="0">
                <a:solidFill>
                  <a:srgbClr val="FF0000"/>
                </a:solidFill>
                <a:uFillTx/>
                <a:latin typeface="Arial" panose="020B0604020202020204" pitchFamily="34" charset="0"/>
              </a:rPr>
              <a:t>Copper-rich ceramic formula</a:t>
            </a:r>
            <a:endParaRPr lang="en-US" altLang="zh-CN" sz="1400" b="1" dirty="0">
              <a:solidFill>
                <a:srgbClr val="FF0000"/>
              </a:solidFill>
              <a:uFillTx/>
              <a:latin typeface="Arial" panose="020B0604020202020204" pitchFamily="34" charset="0"/>
            </a:endParaRPr>
          </a:p>
        </p:txBody>
      </p:sp>
      <p:sp>
        <p:nvSpPr>
          <p:cNvPr id="13326" name="TextBox 36"/>
          <p:cNvSpPr txBox="1"/>
          <p:nvPr>
            <p:custDataLst>
              <p:tags r:id="rId11"/>
            </p:custDataLst>
          </p:nvPr>
        </p:nvSpPr>
        <p:spPr>
          <a:xfrm>
            <a:off x="3691255" y="4869180"/>
            <a:ext cx="1528445" cy="953135"/>
          </a:xfrm>
          <a:prstGeom prst="rect">
            <a:avLst/>
          </a:prstGeom>
          <a:noFill/>
          <a:ln w="9525">
            <a:noFill/>
          </a:ln>
        </p:spPr>
        <p:txBody>
          <a:bodyPr wrap="square">
            <a:spAutoFit/>
          </a:bodyPr>
          <a:p>
            <a:r>
              <a:rPr lang="zh-CN" altLang="en-US" sz="1400" b="1" dirty="0">
                <a:solidFill>
                  <a:srgbClr val="00B050"/>
                </a:solidFill>
                <a:uFillTx/>
                <a:latin typeface="Arial" panose="020B0604020202020204" pitchFamily="34" charset="0"/>
              </a:rPr>
              <a:t>少铜陶瓷配方</a:t>
            </a:r>
            <a:r>
              <a:rPr lang="en-US" altLang="zh-CN" sz="1400" b="1" dirty="0">
                <a:solidFill>
                  <a:srgbClr val="00B050"/>
                </a:solidFill>
                <a:uFillTx/>
                <a:latin typeface="Arial" panose="020B0604020202020204" pitchFamily="34" charset="0"/>
              </a:rPr>
              <a:t>Low-copper ceramic formula</a:t>
            </a:r>
            <a:endParaRPr lang="en-US" altLang="zh-CN" sz="1400" b="1" dirty="0">
              <a:solidFill>
                <a:srgbClr val="00B050"/>
              </a:solidFill>
              <a:uFillTx/>
              <a:latin typeface="Arial" panose="020B0604020202020204" pitchFamily="34" charset="0"/>
            </a:endParaRPr>
          </a:p>
        </p:txBody>
      </p:sp>
      <p:sp>
        <p:nvSpPr>
          <p:cNvPr id="13327" name="TextBox 37"/>
          <p:cNvSpPr txBox="1"/>
          <p:nvPr>
            <p:custDataLst>
              <p:tags r:id="rId12"/>
            </p:custDataLst>
          </p:nvPr>
        </p:nvSpPr>
        <p:spPr>
          <a:xfrm>
            <a:off x="5364480" y="4716145"/>
            <a:ext cx="1553845" cy="953135"/>
          </a:xfrm>
          <a:prstGeom prst="rect">
            <a:avLst/>
          </a:prstGeom>
          <a:noFill/>
          <a:ln w="9525">
            <a:noFill/>
          </a:ln>
        </p:spPr>
        <p:txBody>
          <a:bodyPr wrap="square">
            <a:spAutoFit/>
          </a:bodyPr>
          <a:p>
            <a:r>
              <a:rPr lang="zh-CN" altLang="en-US" sz="1400" b="1" dirty="0">
                <a:solidFill>
                  <a:srgbClr val="00B050"/>
                </a:solidFill>
                <a:uFillTx/>
                <a:latin typeface="Arial" panose="020B0604020202020204" pitchFamily="34" charset="0"/>
              </a:rPr>
              <a:t>无铜陶瓷配方</a:t>
            </a:r>
            <a:r>
              <a:rPr lang="en-US" altLang="zh-CN" sz="1400" b="1" dirty="0">
                <a:solidFill>
                  <a:srgbClr val="00B050"/>
                </a:solidFill>
                <a:uFillTx/>
                <a:latin typeface="Arial" panose="020B0604020202020204" pitchFamily="34" charset="0"/>
              </a:rPr>
              <a:t>Ceramic formula without copper</a:t>
            </a:r>
            <a:endParaRPr lang="en-US" altLang="zh-CN" sz="1400" b="1" dirty="0">
              <a:solidFill>
                <a:srgbClr val="00B050"/>
              </a:solidFill>
              <a:uFillTx/>
              <a:latin typeface="Arial" panose="020B0604020202020204" pitchFamily="34" charset="0"/>
            </a:endParaRPr>
          </a:p>
        </p:txBody>
      </p:sp>
      <p:sp>
        <p:nvSpPr>
          <p:cNvPr id="13328" name="Title 1"/>
          <p:cNvSpPr txBox="1"/>
          <p:nvPr/>
        </p:nvSpPr>
        <p:spPr>
          <a:xfrm>
            <a:off x="468630" y="189230"/>
            <a:ext cx="7446645" cy="561975"/>
          </a:xfrm>
          <a:prstGeom prst="rect">
            <a:avLst/>
          </a:prstGeom>
          <a:noFill/>
          <a:ln w="9525">
            <a:noFill/>
          </a:ln>
        </p:spPr>
        <p:txBody>
          <a:bodyPr anchor="ctr" anchorCtr="0"/>
          <a:p>
            <a:pPr eaLnBrk="1" hangingPunct="1"/>
            <a:r>
              <a:rPr lang="zh-CN" altLang="en-US" sz="2000" b="1" dirty="0">
                <a:solidFill>
                  <a:srgbClr val="0070C0"/>
                </a:solidFill>
                <a:latin typeface="Calibri" panose="020F0502020204030204" pitchFamily="34" charset="0"/>
                <a:cs typeface="Arial" panose="020B0604020202020204" pitchFamily="34" charset="0"/>
              </a:rPr>
              <a:t>全面的配方体系</a:t>
            </a:r>
            <a:r>
              <a:rPr lang="en-US" altLang="zh-CN" sz="2000" b="1" dirty="0">
                <a:solidFill>
                  <a:srgbClr val="0070C0"/>
                </a:solidFill>
                <a:latin typeface="Calibri" panose="020F0502020204030204" pitchFamily="34" charset="0"/>
                <a:ea typeface="Arial" panose="020B0604020202020204" pitchFamily="34" charset="0"/>
              </a:rPr>
              <a:t>A comprehensive formulation system</a:t>
            </a:r>
            <a:endParaRPr lang="en-US" altLang="zh-CN" sz="2000" b="1" dirty="0">
              <a:solidFill>
                <a:srgbClr val="0070C0"/>
              </a:solidFill>
              <a:latin typeface="Calibri" panose="020F050202020403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charRg st="0" end="2"/>
                                            </p:txEl>
                                          </p:spTgt>
                                        </p:tgtEl>
                                        <p:attrNameLst>
                                          <p:attrName>style.visibility</p:attrName>
                                        </p:attrNameLst>
                                      </p:cBhvr>
                                      <p:to>
                                        <p:strVal val="visible"/>
                                      </p:to>
                                    </p:set>
                                    <p:animEffect transition="in" filter="fade">
                                      <p:cBhvr>
                                        <p:cTn id="7" dur="1000"/>
                                        <p:tgtEl>
                                          <p:spTgt spid="8195">
                                            <p:txEl>
                                              <p:charRg st="0" end="2"/>
                                            </p:txEl>
                                          </p:spTgt>
                                        </p:tgtEl>
                                      </p:cBhvr>
                                    </p:animEffect>
                                    <p:anim calcmode="lin" valueType="num">
                                      <p:cBhvr>
                                        <p:cTn id="8" dur="1000" fill="hold"/>
                                        <p:tgtEl>
                                          <p:spTgt spid="8195">
                                            <p:txEl>
                                              <p:charRg st="0" end="2"/>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charRg st="0"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矩形 3"/>
          <p:cNvSpPr/>
          <p:nvPr/>
        </p:nvSpPr>
        <p:spPr>
          <a:xfrm>
            <a:off x="214313" y="357188"/>
            <a:ext cx="8318500" cy="645160"/>
          </a:xfrm>
          <a:prstGeom prst="rect">
            <a:avLst/>
          </a:prstGeom>
          <a:noFill/>
          <a:ln w="9525">
            <a:noFill/>
          </a:ln>
        </p:spPr>
        <p:txBody>
          <a:bodyPr>
            <a:spAutoFit/>
          </a:bodyPr>
          <a:p>
            <a:pPr eaLnBrk="1" hangingPunct="1"/>
            <a:r>
              <a:rPr lang="zh-CN" altLang="en-US" sz="2000" b="1" dirty="0">
                <a:solidFill>
                  <a:srgbClr val="0070C0"/>
                </a:solidFill>
                <a:latin typeface="宋体" panose="02010600030101010101" pitchFamily="2" charset="-122"/>
              </a:rPr>
              <a:t>三 、 </a:t>
            </a:r>
            <a:r>
              <a:rPr lang="zh-CN" altLang="en-US" sz="1600" b="1" dirty="0">
                <a:solidFill>
                  <a:srgbClr val="0070C0"/>
                </a:solidFill>
                <a:uFillTx/>
                <a:latin typeface="宋体" panose="02010600030101010101" pitchFamily="2" charset="-122"/>
              </a:rPr>
              <a:t>生产过程与质量控制</a:t>
            </a:r>
            <a:r>
              <a:rPr lang="en-US" altLang="zh-CN" sz="1600" b="1" dirty="0">
                <a:solidFill>
                  <a:srgbClr val="0070C0"/>
                </a:solidFill>
                <a:uFillTx/>
                <a:latin typeface="宋体" panose="02010600030101010101" pitchFamily="2" charset="-122"/>
              </a:rPr>
              <a:t>-</a:t>
            </a:r>
            <a:r>
              <a:rPr lang="zh-CN" altLang="en-US" sz="1600" b="1" dirty="0">
                <a:solidFill>
                  <a:srgbClr val="0070C0"/>
                </a:solidFill>
                <a:uFillTx/>
                <a:latin typeface="宋体" panose="02010600030101010101" pitchFamily="2" charset="-122"/>
                <a:cs typeface="Arial" panose="020B0604020202020204" pitchFamily="34" charset="0"/>
              </a:rPr>
              <a:t>先进的生产设备</a:t>
            </a:r>
            <a:r>
              <a:rPr lang="en-US" altLang="zh-CN" sz="1600" b="1" dirty="0">
                <a:solidFill>
                  <a:srgbClr val="0070C0"/>
                </a:solidFill>
                <a:uFillTx/>
                <a:latin typeface="宋体" panose="02010600030101010101" pitchFamily="2" charset="-122"/>
                <a:ea typeface="Arial" panose="020B0604020202020204" pitchFamily="34" charset="0"/>
              </a:rPr>
              <a:t>Production Process and Quality Control – Advanced Production Equipment</a:t>
            </a:r>
            <a:endParaRPr lang="en-US" altLang="zh-CN" sz="1600" b="1" dirty="0">
              <a:solidFill>
                <a:srgbClr val="0070C0"/>
              </a:solidFill>
              <a:uFillTx/>
              <a:latin typeface="宋体" panose="02010600030101010101" pitchFamily="2" charset="-122"/>
              <a:ea typeface="Arial" panose="020B0604020202020204" pitchFamily="34" charset="0"/>
            </a:endParaRPr>
          </a:p>
        </p:txBody>
      </p:sp>
      <p:sp>
        <p:nvSpPr>
          <p:cNvPr id="4" name="矩形 3"/>
          <p:cNvSpPr/>
          <p:nvPr/>
        </p:nvSpPr>
        <p:spPr>
          <a:xfrm>
            <a:off x="721995" y="1484630"/>
            <a:ext cx="8022590" cy="3415030"/>
          </a:xfrm>
          <a:prstGeom prst="rect">
            <a:avLst/>
          </a:prstGeom>
          <a:noFill/>
          <a:ln w="9525">
            <a:noFill/>
          </a:ln>
        </p:spPr>
        <p:txBody>
          <a:bodyPr wrap="square">
            <a:spAutoFit/>
          </a:bodyPr>
          <a:p>
            <a:pPr indent="457200" eaLnBrk="1" hangingPunct="1">
              <a:lnSpc>
                <a:spcPct val="150000"/>
              </a:lnSpc>
              <a:buClr>
                <a:schemeClr val="tx2"/>
              </a:buClr>
              <a:buSzPct val="50000"/>
            </a:pPr>
            <a:r>
              <a:rPr lang="en-US" altLang="zh-CN" sz="1800" dirty="0">
                <a:solidFill>
                  <a:schemeClr val="tx1"/>
                </a:solidFill>
                <a:uFillTx/>
                <a:latin typeface="华文宋体" panose="02010600040101010101" charset="-122"/>
              </a:rPr>
              <a:t>The company boasts excellent hardware facilities, including specialized equipment for brake pad production, such as blenders, compression machines, heat treatment chambers, groove-cutting, bevel-grinding, ablation machines, and powder coating lines. These machines are at the forefront of the industry in China, characterized by high overall automation, efficiency, long service life, and stable product quality.</a:t>
            </a:r>
            <a:endParaRPr lang="en-US" altLang="zh-CN" sz="1800" dirty="0">
              <a:solidFill>
                <a:schemeClr val="tx1"/>
              </a:solidFill>
              <a:uFillTx/>
              <a:latin typeface="华文宋体" panose="02010600040101010101" charset="-122"/>
            </a:endParaRPr>
          </a:p>
          <a:p>
            <a:pPr indent="457200" eaLnBrk="1" hangingPunct="1">
              <a:lnSpc>
                <a:spcPct val="150000"/>
              </a:lnSpc>
              <a:buClr>
                <a:schemeClr val="tx2"/>
              </a:buClr>
              <a:buSzPct val="50000"/>
            </a:pPr>
            <a:r>
              <a:rPr lang="en-US" altLang="zh-CN" sz="1800" dirty="0">
                <a:solidFill>
                  <a:schemeClr val="tx1"/>
                </a:solidFill>
                <a:uFillTx/>
                <a:latin typeface="华文宋体" panose="02010600040101010101" charset="-122"/>
                <a:ea typeface="Arial" panose="020B0604020202020204" pitchFamily="34" charset="0"/>
              </a:rPr>
              <a:t>The advanced production equipment and technologies ensure the reliability and stability of product quality, and they fully meet the standards for main equipment components.</a:t>
            </a:r>
            <a:endParaRPr lang="en-US" altLang="zh-CN" sz="1800" dirty="0">
              <a:solidFill>
                <a:schemeClr val="tx1"/>
              </a:solidFill>
              <a:uFillTx/>
              <a:latin typeface="华文宋体" panose="02010600040101010101" charset="-122"/>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a:xfrm>
            <a:off x="604838" y="1076325"/>
            <a:ext cx="1279525" cy="115093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en-US" altLang="zh-CN" sz="1400" dirty="0">
                <a:solidFill>
                  <a:schemeClr val="bg1"/>
                </a:solidFill>
                <a:uFillTx/>
                <a:latin typeface="Book Antiqua" panose="02040602050305030304" pitchFamily="18" charset="0"/>
              </a:rPr>
              <a:t>Manufacturing process flow diagram</a:t>
            </a:r>
            <a:endParaRPr lang="en-US" altLang="zh-CN" sz="1400" dirty="0">
              <a:solidFill>
                <a:schemeClr val="bg1"/>
              </a:solidFill>
              <a:uFillTx/>
              <a:latin typeface="Book Antiqua" panose="02040602050305030304" pitchFamily="18" charset="0"/>
            </a:endParaRPr>
          </a:p>
        </p:txBody>
      </p:sp>
      <p:sp>
        <p:nvSpPr>
          <p:cNvPr id="5" name="下箭头 4"/>
          <p:cNvSpPr/>
          <p:nvPr/>
        </p:nvSpPr>
        <p:spPr>
          <a:xfrm>
            <a:off x="1244600" y="2273300"/>
            <a:ext cx="82550" cy="863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7" name="圆角矩形 6"/>
          <p:cNvSpPr/>
          <p:nvPr/>
        </p:nvSpPr>
        <p:spPr>
          <a:xfrm>
            <a:off x="636905" y="3213100"/>
            <a:ext cx="1388745" cy="1295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en-US" altLang="zh-CN" sz="1600" dirty="0">
                <a:solidFill>
                  <a:schemeClr val="bg1"/>
                </a:solidFill>
                <a:uFillTx/>
                <a:latin typeface="Book Antiqua" panose="02040602050305030304" pitchFamily="18" charset="0"/>
              </a:rPr>
              <a:t>Spraying adhesive onto a steel backing</a:t>
            </a:r>
            <a:endParaRPr lang="en-US" altLang="zh-CN" sz="1600" dirty="0">
              <a:solidFill>
                <a:schemeClr val="bg1"/>
              </a:solidFill>
              <a:uFillTx/>
              <a:latin typeface="Book Antiqua" panose="02040602050305030304" pitchFamily="18" charset="0"/>
            </a:endParaRPr>
          </a:p>
        </p:txBody>
      </p:sp>
      <p:sp>
        <p:nvSpPr>
          <p:cNvPr id="9" name="圆角矩形 8"/>
          <p:cNvSpPr/>
          <p:nvPr/>
        </p:nvSpPr>
        <p:spPr>
          <a:xfrm>
            <a:off x="1979930" y="2689225"/>
            <a:ext cx="1054100" cy="22529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chemeClr val="bg1"/>
                </a:solidFill>
                <a:effectLst/>
                <a:uLnTx/>
                <a:uFillTx/>
                <a:latin typeface="+mn-lt"/>
                <a:ea typeface="+mn-ea"/>
                <a:cs typeface="+mn-cs"/>
              </a:rPr>
              <a:t>Mixing material</a:t>
            </a:r>
            <a:endParaRPr kumimoji="0" lang="en-US" altLang="zh-CN"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下箭头 9"/>
          <p:cNvSpPr/>
          <p:nvPr/>
        </p:nvSpPr>
        <p:spPr>
          <a:xfrm>
            <a:off x="1255713" y="4614863"/>
            <a:ext cx="71438" cy="79216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1" name="圆角矩形 10"/>
          <p:cNvSpPr/>
          <p:nvPr/>
        </p:nvSpPr>
        <p:spPr>
          <a:xfrm>
            <a:off x="684213" y="5443538"/>
            <a:ext cx="1079500" cy="10810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600" b="0" i="0" baseline="0" noProof="0" dirty="0">
                <a:ln>
                  <a:noFill/>
                </a:ln>
                <a:solidFill>
                  <a:schemeClr val="bg1"/>
                </a:solidFill>
                <a:effectLst/>
                <a:uLnTx/>
                <a:uFillTx/>
                <a:latin typeface="+mn-lt"/>
                <a:ea typeface="+mn-ea"/>
                <a:cs typeface="+mn-cs"/>
              </a:rPr>
              <a:t>Thermal pressing</a:t>
            </a:r>
            <a:endParaRPr kumimoji="0" lang="en-US" altLang="zh-CN" sz="1600" b="0" i="0" baseline="0" noProof="0" dirty="0">
              <a:ln>
                <a:noFill/>
              </a:ln>
              <a:solidFill>
                <a:schemeClr val="bg1"/>
              </a:solidFill>
              <a:effectLst/>
              <a:uLnTx/>
              <a:uFillTx/>
              <a:latin typeface="+mn-lt"/>
              <a:ea typeface="+mn-ea"/>
              <a:cs typeface="+mn-cs"/>
            </a:endParaRPr>
          </a:p>
        </p:txBody>
      </p:sp>
      <p:sp>
        <p:nvSpPr>
          <p:cNvPr id="12" name="直角上箭头 11"/>
          <p:cNvSpPr/>
          <p:nvPr/>
        </p:nvSpPr>
        <p:spPr>
          <a:xfrm rot="16200000" flipH="1">
            <a:off x="1835944" y="4509294"/>
            <a:ext cx="287338" cy="1152525"/>
          </a:xfrm>
          <a:prstGeom prst="ben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mn-lt"/>
              <a:ea typeface="+mn-ea"/>
              <a:cs typeface="+mn-cs"/>
            </a:endParaRPr>
          </a:p>
        </p:txBody>
      </p:sp>
      <p:cxnSp>
        <p:nvCxnSpPr>
          <p:cNvPr id="13" name="直接连接符 12"/>
          <p:cNvCxnSpPr/>
          <p:nvPr/>
        </p:nvCxnSpPr>
        <p:spPr>
          <a:xfrm>
            <a:off x="2987675" y="1143000"/>
            <a:ext cx="0" cy="48244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987675" y="1125538"/>
            <a:ext cx="13398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3563938" y="1412875"/>
            <a:ext cx="1330325" cy="863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en-US" altLang="zh-CN" dirty="0">
                <a:solidFill>
                  <a:schemeClr val="bg1"/>
                </a:solidFill>
                <a:latin typeface="Book Antiqua" panose="02040602050305030304" pitchFamily="18" charset="0"/>
              </a:rPr>
              <a:t>Heat treatment</a:t>
            </a:r>
            <a:endParaRPr lang="en-US" altLang="zh-CN" dirty="0">
              <a:solidFill>
                <a:schemeClr val="bg1"/>
              </a:solidFill>
              <a:latin typeface="Book Antiqua" panose="02040602050305030304" pitchFamily="18" charset="0"/>
            </a:endParaRPr>
          </a:p>
        </p:txBody>
      </p:sp>
      <p:sp>
        <p:nvSpPr>
          <p:cNvPr id="16" name="下箭头 15"/>
          <p:cNvSpPr/>
          <p:nvPr/>
        </p:nvSpPr>
        <p:spPr>
          <a:xfrm>
            <a:off x="4222750" y="2276475"/>
            <a:ext cx="71438" cy="4318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7" name="圆角矩形 16"/>
          <p:cNvSpPr/>
          <p:nvPr/>
        </p:nvSpPr>
        <p:spPr>
          <a:xfrm>
            <a:off x="3563938" y="2781300"/>
            <a:ext cx="1330325" cy="863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mn-lt"/>
                <a:ea typeface="+mn-ea"/>
                <a:cs typeface="+mn-cs"/>
              </a:rPr>
              <a:t>Grinding</a:t>
            </a:r>
            <a:endParaRPr kumimoji="0" lang="en-US" altLang="zh-CN"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8" name="圆角矩形 17"/>
          <p:cNvSpPr/>
          <p:nvPr/>
        </p:nvSpPr>
        <p:spPr>
          <a:xfrm>
            <a:off x="3563938" y="4076700"/>
            <a:ext cx="1330325" cy="8651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mn-lt"/>
                <a:ea typeface="+mn-ea"/>
                <a:cs typeface="+mn-cs"/>
              </a:rPr>
              <a:t>Corrosion by heat</a:t>
            </a:r>
            <a:endParaRPr kumimoji="0" lang="en-US" altLang="zh-CN"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9" name="下箭头 18"/>
          <p:cNvSpPr/>
          <p:nvPr/>
        </p:nvSpPr>
        <p:spPr>
          <a:xfrm flipH="1">
            <a:off x="4229100" y="3644900"/>
            <a:ext cx="98425" cy="4318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20" name="下箭头 19"/>
          <p:cNvSpPr/>
          <p:nvPr/>
        </p:nvSpPr>
        <p:spPr>
          <a:xfrm>
            <a:off x="4217988" y="4981575"/>
            <a:ext cx="117475" cy="4318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21" name="圆角矩形 20"/>
          <p:cNvSpPr/>
          <p:nvPr/>
        </p:nvSpPr>
        <p:spPr>
          <a:xfrm>
            <a:off x="3564255" y="5440680"/>
            <a:ext cx="1524000" cy="863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r>
              <a:rPr lang="en-US" altLang="zh-CN" sz="1400" dirty="0">
                <a:solidFill>
                  <a:schemeClr val="bg1"/>
                </a:solidFill>
                <a:uFillTx/>
                <a:latin typeface="Book Antiqua" panose="02040602050305030304" pitchFamily="18" charset="0"/>
              </a:rPr>
              <a:t>Electrostatically applied powder coating</a:t>
            </a:r>
            <a:endParaRPr lang="en-US" altLang="zh-CN" sz="1400" dirty="0">
              <a:solidFill>
                <a:schemeClr val="bg1"/>
              </a:solidFill>
              <a:uFillTx/>
              <a:latin typeface="Book Antiqua" panose="02040602050305030304" pitchFamily="18" charset="0"/>
            </a:endParaRPr>
          </a:p>
        </p:txBody>
      </p:sp>
      <p:cxnSp>
        <p:nvCxnSpPr>
          <p:cNvPr id="22" name="直接连接符 21"/>
          <p:cNvCxnSpPr/>
          <p:nvPr/>
        </p:nvCxnSpPr>
        <p:spPr>
          <a:xfrm>
            <a:off x="1763713" y="5949950"/>
            <a:ext cx="12239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795963" y="1125538"/>
            <a:ext cx="0" cy="48593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795963" y="1125538"/>
            <a:ext cx="10080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a:off x="6188075" y="1795780"/>
            <a:ext cx="1293495" cy="863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0" i="0" baseline="0" noProof="0" dirty="0">
                <a:ln>
                  <a:noFill/>
                </a:ln>
                <a:solidFill>
                  <a:schemeClr val="bg1"/>
                </a:solidFill>
                <a:effectLst/>
                <a:uLnTx/>
                <a:uFillTx/>
                <a:latin typeface="+mn-lt"/>
                <a:ea typeface="+mn-ea"/>
                <a:cs typeface="+mn-cs"/>
              </a:rPr>
              <a:t>Labeling with a spray pen</a:t>
            </a:r>
            <a:endParaRPr kumimoji="0" lang="en-US" altLang="zh-CN" sz="1400" b="0" i="0" baseline="0" noProof="0" dirty="0">
              <a:ln>
                <a:noFill/>
              </a:ln>
              <a:solidFill>
                <a:schemeClr val="bg1"/>
              </a:solidFill>
              <a:effectLst/>
              <a:uLnTx/>
              <a:uFillTx/>
              <a:latin typeface="+mn-lt"/>
              <a:ea typeface="+mn-ea"/>
              <a:cs typeface="+mn-cs"/>
            </a:endParaRPr>
          </a:p>
        </p:txBody>
      </p:sp>
      <p:sp>
        <p:nvSpPr>
          <p:cNvPr id="26" name="下箭头 25"/>
          <p:cNvSpPr/>
          <p:nvPr/>
        </p:nvSpPr>
        <p:spPr>
          <a:xfrm flipH="1">
            <a:off x="6729413" y="2705100"/>
            <a:ext cx="193675" cy="8286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27" name="圆角矩形 26"/>
          <p:cNvSpPr/>
          <p:nvPr/>
        </p:nvSpPr>
        <p:spPr>
          <a:xfrm>
            <a:off x="6259513" y="3538538"/>
            <a:ext cx="1322388" cy="863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0" i="0" baseline="0" noProof="0" dirty="0">
                <a:ln>
                  <a:noFill/>
                </a:ln>
                <a:solidFill>
                  <a:schemeClr val="bg1"/>
                </a:solidFill>
                <a:effectLst/>
                <a:uLnTx/>
                <a:uFillTx/>
                <a:latin typeface="+mn-lt"/>
                <a:ea typeface="+mn-ea"/>
                <a:cs typeface="+mn-cs"/>
              </a:rPr>
              <a:t>Install the additional components</a:t>
            </a:r>
            <a:endParaRPr kumimoji="0" lang="en-US" altLang="zh-CN" sz="1400" b="0" i="0" baseline="0" noProof="0" dirty="0">
              <a:ln>
                <a:noFill/>
              </a:ln>
              <a:solidFill>
                <a:schemeClr val="bg1"/>
              </a:solidFill>
              <a:effectLst/>
              <a:uLnTx/>
              <a:uFillTx/>
              <a:latin typeface="+mn-lt"/>
              <a:ea typeface="+mn-ea"/>
              <a:cs typeface="+mn-cs"/>
            </a:endParaRPr>
          </a:p>
        </p:txBody>
      </p:sp>
      <p:sp>
        <p:nvSpPr>
          <p:cNvPr id="29" name="下箭头 28"/>
          <p:cNvSpPr/>
          <p:nvPr/>
        </p:nvSpPr>
        <p:spPr>
          <a:xfrm flipH="1">
            <a:off x="6762750" y="4402138"/>
            <a:ext cx="160338" cy="100488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31" name="圆角矩形 30"/>
          <p:cNvSpPr/>
          <p:nvPr/>
        </p:nvSpPr>
        <p:spPr>
          <a:xfrm>
            <a:off x="6213475" y="5443538"/>
            <a:ext cx="1368425" cy="8810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mn-lt"/>
                <a:ea typeface="+mn-ea"/>
                <a:cs typeface="+mn-cs"/>
              </a:rPr>
              <a:t>Packing</a:t>
            </a:r>
            <a:endParaRPr kumimoji="0" lang="en-US" altLang="zh-CN" sz="1800" b="0" i="0" u="none" strike="noStrike" kern="1200" cap="none" spc="0" normalizeH="0" baseline="0" noProof="0" dirty="0">
              <a:ln>
                <a:noFill/>
              </a:ln>
              <a:solidFill>
                <a:schemeClr val="bg1"/>
              </a:solidFill>
              <a:effectLst/>
              <a:uLnTx/>
              <a:uFillTx/>
              <a:latin typeface="+mn-lt"/>
              <a:ea typeface="+mn-ea"/>
              <a:cs typeface="+mn-cs"/>
            </a:endParaRPr>
          </a:p>
        </p:txBody>
      </p:sp>
      <p:cxnSp>
        <p:nvCxnSpPr>
          <p:cNvPr id="32" name="直接箭头连接符 31"/>
          <p:cNvCxnSpPr/>
          <p:nvPr/>
        </p:nvCxnSpPr>
        <p:spPr>
          <a:xfrm>
            <a:off x="4335463" y="1125538"/>
            <a:ext cx="0" cy="2873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6800850" y="1125538"/>
            <a:ext cx="0" cy="6699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005388" y="5984875"/>
            <a:ext cx="7905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701" name="矩形 43"/>
          <p:cNvSpPr/>
          <p:nvPr/>
        </p:nvSpPr>
        <p:spPr>
          <a:xfrm>
            <a:off x="409575" y="260350"/>
            <a:ext cx="2055813" cy="400050"/>
          </a:xfrm>
          <a:prstGeom prst="rect">
            <a:avLst/>
          </a:prstGeom>
          <a:noFill/>
          <a:ln w="9525">
            <a:noFill/>
          </a:ln>
        </p:spPr>
        <p:txBody>
          <a:bodyPr wrap="none">
            <a:spAutoFit/>
          </a:bodyPr>
          <a:p>
            <a:r>
              <a:rPr lang="zh-CN" altLang="en-US" sz="2000" b="1" dirty="0">
                <a:solidFill>
                  <a:srgbClr val="0070C0"/>
                </a:solidFill>
                <a:latin typeface="Arial" panose="020B0604020202020204" pitchFamily="34" charset="0"/>
              </a:rPr>
              <a:t>制造过程流程图</a:t>
            </a:r>
            <a:r>
              <a:rPr lang="zh-CN" altLang="en-US" b="1" dirty="0">
                <a:solidFill>
                  <a:srgbClr val="0070C0"/>
                </a:solidFill>
                <a:latin typeface="Arial" panose="020B0604020202020204" pitchFamily="34" charset="0"/>
              </a:rPr>
              <a:t> </a:t>
            </a:r>
            <a:endParaRPr lang="zh-CN" altLang="en-US" dirty="0">
              <a:solidFill>
                <a:srgbClr val="0070C0"/>
              </a:solidFill>
              <a:latin typeface="Lucida Sans" panose="020B06020305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AutoShape 2"/>
          <p:cNvSpPr txBox="1">
            <a:spLocks noGrp="1" noChangeArrowheads="1"/>
          </p:cNvSpPr>
          <p:nvPr>
            <p:ph type="title"/>
          </p:nvPr>
        </p:nvSpPr>
        <p:spPr>
          <a:xfrm>
            <a:off x="279400" y="116840"/>
            <a:ext cx="4351020" cy="652780"/>
          </a:xfrm>
          <a:noFill/>
          <a:ln>
            <a:noFill/>
          </a:ln>
          <a:effectLst/>
          <a:sp3d prstMaterial="plastic"/>
        </p:spPr>
        <p:txBody>
          <a:bodyPr vert="horz" rtlCol="0" anchor="b">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2200" b="1" i="0" u="none" strike="noStrike" kern="120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mn-ea"/>
                <a:ea typeface="+mn-ea"/>
                <a:cs typeface="+mj-cs"/>
              </a:rPr>
              <a:t>生产线</a:t>
            </a:r>
            <a:r>
              <a:rPr kumimoji="0" lang="en-US" altLang="zh-CN" sz="2200" b="1" i="0" u="none" strike="noStrike" kern="1200" cap="none" spc="0" normalizeH="0" baseline="0" noProof="0" dirty="0">
                <a:ln w="6350">
                  <a:noFill/>
                </a:ln>
                <a:solidFill>
                  <a:srgbClr val="0070C0"/>
                </a:solidFill>
                <a:effectLst>
                  <a:outerShdw blurRad="114300" dist="101600" dir="2700000" algn="tl" rotWithShape="0">
                    <a:srgbClr val="000000">
                      <a:alpha val="40000"/>
                    </a:srgbClr>
                  </a:outerShdw>
                </a:effectLst>
                <a:uLnTx/>
                <a:uFillTx/>
                <a:latin typeface="+mn-ea"/>
                <a:ea typeface="+mn-ea"/>
                <a:cs typeface="+mj-cs"/>
              </a:rPr>
              <a:t>Production line</a:t>
            </a:r>
            <a:endParaRPr kumimoji="0" lang="en-US" altLang="zh-CN" sz="2200" b="1" i="0" u="none" strike="noStrike" kern="1200" cap="none" spc="0" normalizeH="0" baseline="0" noProof="0" dirty="0">
              <a:ln w="6350">
                <a:noFill/>
              </a:ln>
              <a:solidFill>
                <a:srgbClr val="0070C0"/>
              </a:solidFill>
              <a:effectLst>
                <a:outerShdw blurRad="114300" dist="101600" dir="2700000" algn="tl" rotWithShape="0">
                  <a:srgbClr val="000000">
                    <a:alpha val="40000"/>
                  </a:srgbClr>
                </a:outerShdw>
              </a:effectLst>
              <a:uLnTx/>
              <a:uFillTx/>
              <a:latin typeface="+mn-ea"/>
              <a:ea typeface="+mn-ea"/>
              <a:cs typeface="+mj-cs"/>
            </a:endParaRPr>
          </a:p>
        </p:txBody>
      </p:sp>
      <p:sp>
        <p:nvSpPr>
          <p:cNvPr id="2" name="矩形 1"/>
          <p:cNvSpPr/>
          <p:nvPr/>
        </p:nvSpPr>
        <p:spPr>
          <a:xfrm>
            <a:off x="395605" y="1097280"/>
            <a:ext cx="8385175" cy="1370965"/>
          </a:xfrm>
          <a:prstGeom prst="rect">
            <a:avLst/>
          </a:prstGeom>
          <a:noFill/>
          <a:ln w="9525">
            <a:noFill/>
          </a:ln>
        </p:spPr>
        <p:txBody>
          <a:bodyPr>
            <a:noAutofit/>
          </a:bodyPr>
          <a:p>
            <a:pPr indent="457200" eaLnBrk="1" hangingPunct="1">
              <a:lnSpc>
                <a:spcPct val="90000"/>
              </a:lnSpc>
            </a:pPr>
            <a:r>
              <a:rPr lang="en-US" altLang="zh-CN" sz="2000" dirty="0">
                <a:solidFill>
                  <a:srgbClr val="000000"/>
                </a:solidFill>
                <a:latin typeface="Book Antiqua" panose="02040602050305030304" pitchFamily="18" charset="0"/>
              </a:rPr>
              <a:t>The company's production line boasts high levels of automation, ease of operation, and stability. The product's groove-cutting, bevel-grinding, and powder-coating processes are fully automated, resulting in high production efficiency and minimizing the risk of human error.</a:t>
            </a:r>
            <a:endParaRPr lang="en-US" altLang="zh-CN" sz="2000" dirty="0">
              <a:solidFill>
                <a:srgbClr val="000000"/>
              </a:solidFill>
              <a:latin typeface="Book Antiqua" panose="02040602050305030304" pitchFamily="18" charset="0"/>
            </a:endParaRPr>
          </a:p>
        </p:txBody>
      </p:sp>
      <p:pic>
        <p:nvPicPr>
          <p:cNvPr id="35846" name="Picture 2" descr="C:\Users\Administrator\Desktop\照片\DSCN2667.JPG"/>
          <p:cNvPicPr>
            <a:picLocks noChangeAspect="1"/>
          </p:cNvPicPr>
          <p:nvPr/>
        </p:nvPicPr>
        <p:blipFill>
          <a:blip r:embed="rId1"/>
          <a:srcRect l="25983" t="29172" r="16853"/>
          <a:stretch>
            <a:fillRect/>
          </a:stretch>
        </p:blipFill>
        <p:spPr>
          <a:xfrm>
            <a:off x="5868035" y="2853055"/>
            <a:ext cx="2233930" cy="2966085"/>
          </a:xfrm>
          <a:prstGeom prst="rect">
            <a:avLst/>
          </a:prstGeom>
          <a:noFill/>
          <a:ln w="9525">
            <a:noFill/>
          </a:ln>
        </p:spPr>
      </p:pic>
      <p:pic>
        <p:nvPicPr>
          <p:cNvPr id="3" name="图片 2"/>
          <p:cNvPicPr>
            <a:picLocks noChangeAspect="1"/>
          </p:cNvPicPr>
          <p:nvPr/>
        </p:nvPicPr>
        <p:blipFill>
          <a:blip r:embed="rId2"/>
          <a:stretch>
            <a:fillRect/>
          </a:stretch>
        </p:blipFill>
        <p:spPr>
          <a:xfrm>
            <a:off x="827405" y="2781300"/>
            <a:ext cx="4065905" cy="3049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KSO_WM_DIAGRAM_VIRTUALLY_FRAME" val="{&quot;height&quot;:457.12503937007875,&quot;left&quot;:93.5,&quot;top&quot;:65.87503937007872,&quot;width&quot;:487.62503937007875}"/>
</p:tagLst>
</file>

<file path=ppt/tags/tag10.xml><?xml version="1.0" encoding="utf-8"?>
<p:tagLst xmlns:p="http://schemas.openxmlformats.org/presentationml/2006/main">
  <p:tag name="KSO_WM_DIAGRAM_VIRTUALLY_FRAME" val="{&quot;height&quot;:457.12503937007875,&quot;left&quot;:93.5,&quot;top&quot;:65.87503937007872,&quot;width&quot;:487.62503937007875}"/>
</p:tagLst>
</file>

<file path=ppt/tags/tag11.xml><?xml version="1.0" encoding="utf-8"?>
<p:tagLst xmlns:p="http://schemas.openxmlformats.org/presentationml/2006/main">
  <p:tag name="KSO_WM_DIAGRAM_VIRTUALLY_FRAME" val="{&quot;height&quot;:457.12503937007875,&quot;left&quot;:93.5,&quot;top&quot;:65.87503937007872,&quot;width&quot;:487.62503937007875}"/>
</p:tagLst>
</file>

<file path=ppt/tags/tag12.xml><?xml version="1.0" encoding="utf-8"?>
<p:tagLst xmlns:p="http://schemas.openxmlformats.org/presentationml/2006/main">
  <p:tag name="KSO_WM_DIAGRAM_VIRTUALLY_FRAME" val="{&quot;height&quot;:457.12503937007875,&quot;left&quot;:93.5,&quot;top&quot;:65.87503937007872,&quot;width&quot;:487.62503937007875}"/>
</p:tagLst>
</file>

<file path=ppt/tags/tag2.xml><?xml version="1.0" encoding="utf-8"?>
<p:tagLst xmlns:p="http://schemas.openxmlformats.org/presentationml/2006/main">
  <p:tag name="KSO_WM_DIAGRAM_VIRTUALLY_FRAME" val="{&quot;height&quot;:457.12503937007875,&quot;left&quot;:93.5,&quot;top&quot;:65.87503937007872,&quot;width&quot;:487.62503937007875}"/>
</p:tagLst>
</file>

<file path=ppt/tags/tag3.xml><?xml version="1.0" encoding="utf-8"?>
<p:tagLst xmlns:p="http://schemas.openxmlformats.org/presentationml/2006/main">
  <p:tag name="KSO_WM_DIAGRAM_VIRTUALLY_FRAME" val="{&quot;height&quot;:457.12503937007875,&quot;left&quot;:93.5,&quot;top&quot;:65.87503937007872,&quot;width&quot;:487.62503937007875}"/>
</p:tagLst>
</file>

<file path=ppt/tags/tag4.xml><?xml version="1.0" encoding="utf-8"?>
<p:tagLst xmlns:p="http://schemas.openxmlformats.org/presentationml/2006/main">
  <p:tag name="KSO_WM_DIAGRAM_VIRTUALLY_FRAME" val="{&quot;height&quot;:457.12503937007875,&quot;left&quot;:93.5,&quot;top&quot;:65.87503937007872,&quot;width&quot;:487.62503937007875}"/>
</p:tagLst>
</file>

<file path=ppt/tags/tag5.xml><?xml version="1.0" encoding="utf-8"?>
<p:tagLst xmlns:p="http://schemas.openxmlformats.org/presentationml/2006/main">
  <p:tag name="KSO_WM_DIAGRAM_VIRTUALLY_FRAME" val="{&quot;height&quot;:457.12503937007875,&quot;left&quot;:93.5,&quot;top&quot;:65.87503937007872,&quot;width&quot;:487.62503937007875}"/>
</p:tagLst>
</file>

<file path=ppt/tags/tag6.xml><?xml version="1.0" encoding="utf-8"?>
<p:tagLst xmlns:p="http://schemas.openxmlformats.org/presentationml/2006/main">
  <p:tag name="KSO_WM_DIAGRAM_VIRTUALLY_FRAME" val="{&quot;height&quot;:457.12503937007875,&quot;left&quot;:93.5,&quot;top&quot;:65.87503937007872,&quot;width&quot;:487.62503937007875}"/>
</p:tagLst>
</file>

<file path=ppt/tags/tag7.xml><?xml version="1.0" encoding="utf-8"?>
<p:tagLst xmlns:p="http://schemas.openxmlformats.org/presentationml/2006/main">
  <p:tag name="KSO_WM_DIAGRAM_VIRTUALLY_FRAME" val="{&quot;height&quot;:457.12503937007875,&quot;left&quot;:93.5,&quot;top&quot;:65.87503937007872,&quot;width&quot;:487.62503937007875}"/>
</p:tagLst>
</file>

<file path=ppt/tags/tag8.xml><?xml version="1.0" encoding="utf-8"?>
<p:tagLst xmlns:p="http://schemas.openxmlformats.org/presentationml/2006/main">
  <p:tag name="KSO_WM_DIAGRAM_VIRTUALLY_FRAME" val="{&quot;height&quot;:457.12503937007875,&quot;left&quot;:93.5,&quot;top&quot;:65.87503937007872,&quot;width&quot;:487.62503937007875}"/>
</p:tagLst>
</file>

<file path=ppt/tags/tag9.xml><?xml version="1.0" encoding="utf-8"?>
<p:tagLst xmlns:p="http://schemas.openxmlformats.org/presentationml/2006/main">
  <p:tag name="KSO_WM_DIAGRAM_VIRTUALLY_FRAME" val="{&quot;height&quot;:457.12503937007875,&quot;left&quot;:93.5,&quot;top&quot;:65.87503937007872,&quot;width&quot;:487.62503937007875}"/>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4102</Words>
  <Application>WPS 演示</Application>
  <PresentationFormat/>
  <Paragraphs>142</Paragraphs>
  <Slides>10</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10</vt:i4>
      </vt:variant>
    </vt:vector>
  </HeadingPairs>
  <TitlesOfParts>
    <vt:vector size="29" baseType="lpstr">
      <vt:lpstr>Arial</vt:lpstr>
      <vt:lpstr>宋体</vt:lpstr>
      <vt:lpstr>Wingdings</vt:lpstr>
      <vt:lpstr>Lucida Sans</vt:lpstr>
      <vt:lpstr>黑体</vt:lpstr>
      <vt:lpstr>Wingdings 2</vt:lpstr>
      <vt:lpstr>Wingdings 3</vt:lpstr>
      <vt:lpstr>Wingdings 3</vt:lpstr>
      <vt:lpstr>Wingdings 2</vt:lpstr>
      <vt:lpstr>Book Antiqua</vt:lpstr>
      <vt:lpstr>Verdana</vt:lpstr>
      <vt:lpstr>Calibri</vt:lpstr>
      <vt:lpstr>Lucida Sans</vt:lpstr>
      <vt:lpstr>+中文正文</vt:lpstr>
      <vt:lpstr>Segoe Print</vt:lpstr>
      <vt:lpstr>华文宋体</vt:lpstr>
      <vt:lpstr>微软雅黑</vt:lpstr>
      <vt:lpstr>Arial Unicode MS</vt:lpstr>
      <vt:lpstr>Apex</vt:lpstr>
      <vt:lpstr>潍坊祥和国际贸易有限公司 Weifang xianghe international trade co., ltd.</vt:lpstr>
      <vt:lpstr>一、 公司简介/Company Profile</vt:lpstr>
      <vt:lpstr>专业的技术团队/A team of skilled professionals</vt:lpstr>
      <vt:lpstr>    环保稳定的原材料来源 A stable and eco-friendly source of raw materials </vt:lpstr>
      <vt:lpstr>PowerPoint 演示文稿</vt:lpstr>
      <vt:lpstr>PowerPoint 演示文稿</vt:lpstr>
      <vt:lpstr>PowerPoint 演示文稿</vt:lpstr>
      <vt:lpstr>PowerPoint 演示文稿</vt:lpstr>
      <vt:lpstr>生产线Production line</vt:lpstr>
      <vt:lpstr>完善的包装操作流程，先进的激光UV喷码机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清风易能</cp:lastModifiedBy>
  <cp:revision>14</cp:revision>
  <cp:lastPrinted>2016-07-13T03:00:00Z</cp:lastPrinted>
  <dcterms:created xsi:type="dcterms:W3CDTF">2025-02-28T23:14:00Z</dcterms:created>
  <dcterms:modified xsi:type="dcterms:W3CDTF">2026-05-06T07:32:21Z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9EE46937D7CD4134A649F351B680982E_12</vt:lpwstr>
  </property>
  <property fmtid="{D5CDD505-2E9C-101B-9397-08002B2CF9AE}" pid="3" name="KSOProductBuildVer">
    <vt:lpwstr>2052-12.1.0.21171</vt:lpwstr>
  </property>
</Properties>
</file>